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8"/>
  </p:notesMasterIdLst>
  <p:handoutMasterIdLst>
    <p:handoutMasterId r:id="rId49"/>
  </p:handoutMasterIdLst>
  <p:sldIdLst>
    <p:sldId id="257" r:id="rId2"/>
    <p:sldId id="260" r:id="rId3"/>
    <p:sldId id="320" r:id="rId4"/>
    <p:sldId id="321" r:id="rId5"/>
    <p:sldId id="322" r:id="rId6"/>
    <p:sldId id="323" r:id="rId7"/>
    <p:sldId id="287" r:id="rId8"/>
    <p:sldId id="324" r:id="rId9"/>
    <p:sldId id="288" r:id="rId10"/>
    <p:sldId id="325" r:id="rId11"/>
    <p:sldId id="326" r:id="rId12"/>
    <p:sldId id="327" r:id="rId13"/>
    <p:sldId id="328" r:id="rId14"/>
    <p:sldId id="329" r:id="rId15"/>
    <p:sldId id="290" r:id="rId16"/>
    <p:sldId id="291" r:id="rId17"/>
    <p:sldId id="330" r:id="rId18"/>
    <p:sldId id="292" r:id="rId19"/>
    <p:sldId id="293" r:id="rId20"/>
    <p:sldId id="331" r:id="rId21"/>
    <p:sldId id="333" r:id="rId22"/>
    <p:sldId id="294" r:id="rId23"/>
    <p:sldId id="295"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316" r:id="rId44"/>
    <p:sldId id="317" r:id="rId45"/>
    <p:sldId id="318" r:id="rId46"/>
    <p:sldId id="319" r:id="rId47"/>
  </p:sldIdLst>
  <p:sldSz cx="9144000" cy="6858000" type="screen4x3"/>
  <p:notesSz cx="9866313" cy="6735763"/>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022B"/>
    <a:srgbClr val="E478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7" autoAdjust="0"/>
    <p:restoredTop sz="94660"/>
  </p:normalViewPr>
  <p:slideViewPr>
    <p:cSldViewPr snapToGrid="0" snapToObjects="1">
      <p:cViewPr varScale="1">
        <p:scale>
          <a:sx n="115" d="100"/>
          <a:sy n="115" d="100"/>
        </p:scale>
        <p:origin x="97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5402" cy="336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588628" y="0"/>
            <a:ext cx="4275402" cy="336788"/>
          </a:xfrm>
          <a:prstGeom prst="rect">
            <a:avLst/>
          </a:prstGeom>
        </p:spPr>
        <p:txBody>
          <a:bodyPr vert="horz" lIns="91440" tIns="45720" rIns="91440" bIns="45720" rtlCol="0"/>
          <a:lstStyle>
            <a:lvl1pPr algn="r">
              <a:defRPr sz="1200"/>
            </a:lvl1pPr>
          </a:lstStyle>
          <a:p>
            <a:fld id="{6ADAF882-3615-CC40-AABB-F107669C1F0B}" type="datetimeFigureOut">
              <a:rPr lang="it-IT" smtClean="0"/>
              <a:pPr/>
              <a:t>30/10/2019</a:t>
            </a:fld>
            <a:endParaRPr lang="it-IT"/>
          </a:p>
        </p:txBody>
      </p:sp>
      <p:sp>
        <p:nvSpPr>
          <p:cNvPr id="4" name="Footer Placeholder 3"/>
          <p:cNvSpPr>
            <a:spLocks noGrp="1"/>
          </p:cNvSpPr>
          <p:nvPr>
            <p:ph type="ftr" sz="quarter" idx="2"/>
          </p:nvPr>
        </p:nvSpPr>
        <p:spPr>
          <a:xfrm>
            <a:off x="0" y="6397806"/>
            <a:ext cx="4275402" cy="336788"/>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588628" y="6397806"/>
            <a:ext cx="4275402" cy="336788"/>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5402" cy="336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588628" y="0"/>
            <a:ext cx="4275402" cy="336788"/>
          </a:xfrm>
          <a:prstGeom prst="rect">
            <a:avLst/>
          </a:prstGeom>
        </p:spPr>
        <p:txBody>
          <a:bodyPr vert="horz" lIns="91440" tIns="45720" rIns="91440" bIns="45720" rtlCol="0"/>
          <a:lstStyle>
            <a:lvl1pPr algn="r">
              <a:defRPr sz="1200"/>
            </a:lvl1pPr>
          </a:lstStyle>
          <a:p>
            <a:fld id="{B9D88A5F-DB3E-214A-9E95-2A8E24980C5C}" type="datetimeFigureOut">
              <a:rPr lang="it-IT" smtClean="0"/>
              <a:pPr/>
              <a:t>30/10/2019</a:t>
            </a:fld>
            <a:endParaRPr lang="it-IT"/>
          </a:p>
        </p:txBody>
      </p:sp>
      <p:sp>
        <p:nvSpPr>
          <p:cNvPr id="4" name="Slide Image Placeholder 3"/>
          <p:cNvSpPr>
            <a:spLocks noGrp="1" noRot="1" noChangeAspect="1"/>
          </p:cNvSpPr>
          <p:nvPr>
            <p:ph type="sldImg" idx="2"/>
          </p:nvPr>
        </p:nvSpPr>
        <p:spPr>
          <a:xfrm>
            <a:off x="3249613" y="504825"/>
            <a:ext cx="3367087" cy="2525713"/>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86632" y="3199488"/>
            <a:ext cx="7893050" cy="303109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397806"/>
            <a:ext cx="4275402" cy="336788"/>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588628" y="6397806"/>
            <a:ext cx="4275402" cy="336788"/>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13C0F958-ACF6-4A18-B74B-8CD69199BFC7}" type="datetime1">
              <a:rPr lang="it-IT" smtClean="0"/>
              <a:t>30/10/2019</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Jhon Maynard Keynes</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80EA9D0E-674A-49C9-91CC-1625EF3714E9}" type="datetime1">
              <a:rPr lang="it-IT" smtClean="0"/>
              <a:t>30/10/2019</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Jhon Maynard Keynes</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63E508A-DECB-4007-B9AD-EDCB442C194B}" type="datetime1">
              <a:rPr lang="it-IT" smtClean="0"/>
              <a:t>30/10/2019</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Jhon Maynard Keynes</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6792210-A1BA-44DA-A44A-4064BEC550C9}" type="datetime1">
              <a:rPr lang="it-IT" smtClean="0"/>
              <a:t>30/10/2019</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Jhon Maynard Keynes</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155E8A81-26EC-4D9F-BF49-CD260B9B4950}" type="datetime1">
              <a:rPr lang="it-IT" smtClean="0"/>
              <a:t>30/10/2019</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Jhon Maynard Keynes</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B28DFAD3-8343-4B3C-BDE8-D53A2DD8549B}" type="datetime1">
              <a:rPr lang="it-IT" smtClean="0"/>
              <a:t>30/10/2019</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Jhon Maynard Keynes</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577195A0-3247-467F-8C09-A3FCA5FBE951}" type="datetime1">
              <a:rPr lang="it-IT" smtClean="0"/>
              <a:t>30/10/2019</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Jhon Maynard Keynes</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856C24D1-20F1-470C-AB26-D3C7C356369D}" type="datetime1">
              <a:rPr lang="it-IT" smtClean="0"/>
              <a:t>30/10/2019</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smtClean="0"/>
              <a:t>Jhon Maynard Keynes</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5CFE82D-29FF-4759-B859-EB1853CAA5E7}" type="datetime1">
              <a:rPr lang="it-IT" smtClean="0"/>
              <a:t>30/10/2019</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Jhon Maynard Keynes</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56EB182-7F0E-4EBC-A7A2-DE289D79D2F2}" type="datetime1">
              <a:rPr lang="it-IT" smtClean="0"/>
              <a:t>30/10/2019</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Jhon Maynard Keynes</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20C9E9D-B592-488E-A244-8EAE6A89C579}" type="datetime1">
              <a:rPr lang="it-IT" smtClean="0"/>
              <a:t>30/10/2019</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Jhon Maynard Keynes</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0C93A930-DDB2-425E-94DB-7DB08F23F663}" type="datetime1">
              <a:rPr lang="it-IT" smtClean="0"/>
              <a:t>30/10/2019</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Jhon Maynard Keynes</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4.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2.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186113"/>
            <a:ext cx="7772400" cy="1470025"/>
          </a:xfrm>
        </p:spPr>
        <p:txBody>
          <a:bodyPr anchor="ctr"/>
          <a:lstStyle/>
          <a:p>
            <a:r>
              <a:rPr lang="it-IT" altLang="it-IT" sz="4400" b="0" dirty="0"/>
              <a:t>John </a:t>
            </a:r>
            <a:r>
              <a:rPr lang="it-IT" altLang="it-IT" sz="4400" b="0" dirty="0" err="1"/>
              <a:t>Maynard</a:t>
            </a:r>
            <a:r>
              <a:rPr lang="it-IT" altLang="it-IT" sz="4400" b="0" dirty="0"/>
              <a:t> Keynes</a:t>
            </a:r>
          </a:p>
        </p:txBody>
      </p:sp>
      <p:sp>
        <p:nvSpPr>
          <p:cNvPr id="2" name="Sottotitolo 1"/>
          <p:cNvSpPr>
            <a:spLocks noGrp="1"/>
          </p:cNvSpPr>
          <p:nvPr>
            <p:ph type="subTitle" idx="1"/>
          </p:nvPr>
        </p:nvSpPr>
        <p:spPr>
          <a:xfrm>
            <a:off x="1371600" y="4656138"/>
            <a:ext cx="6400800" cy="1009996"/>
          </a:xfrm>
        </p:spPr>
        <p:txBody>
          <a:bodyPr>
            <a:normAutofit lnSpcReduction="10000"/>
          </a:bodyPr>
          <a:lstStyle/>
          <a:p>
            <a:r>
              <a:rPr lang="it-IT" dirty="0" smtClean="0"/>
              <a:t>La rivoluzione nella macroeconomia</a:t>
            </a:r>
            <a:endParaRPr lang="it-IT" dirty="0"/>
          </a:p>
        </p:txBody>
      </p:sp>
      <p:pic>
        <p:nvPicPr>
          <p:cNvPr id="2053" name="Picture 5" descr="keyne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4918" y="939813"/>
            <a:ext cx="1554163" cy="2525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923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899087"/>
            <a:ext cx="8229600" cy="557946"/>
          </a:xfrm>
        </p:spPr>
        <p:txBody>
          <a:bodyPr>
            <a:normAutofit fontScale="90000"/>
          </a:bodyPr>
          <a:lstStyle/>
          <a:p>
            <a:r>
              <a:rPr lang="it-IT" dirty="0" smtClean="0"/>
              <a:t>La maturità</a:t>
            </a:r>
            <a:endParaRPr lang="it-IT" dirty="0"/>
          </a:p>
        </p:txBody>
      </p:sp>
      <p:sp>
        <p:nvSpPr>
          <p:cNvPr id="5" name="Segnaposto contenuto 4"/>
          <p:cNvSpPr>
            <a:spLocks noGrp="1"/>
          </p:cNvSpPr>
          <p:nvPr>
            <p:ph idx="1"/>
          </p:nvPr>
        </p:nvSpPr>
        <p:spPr/>
        <p:txBody>
          <a:bodyPr>
            <a:normAutofit fontScale="62500" lnSpcReduction="20000"/>
          </a:bodyPr>
          <a:lstStyle/>
          <a:p>
            <a:r>
              <a:rPr lang="it-IT" altLang="it-IT" dirty="0"/>
              <a:t>Alle sue attività universitarie e intellettuali Keynes comincia ad unire  quella finanziaria e borsistica alla </a:t>
            </a:r>
            <a:r>
              <a:rPr lang="it-IT" altLang="it-IT" i="1" dirty="0"/>
              <a:t>City</a:t>
            </a:r>
            <a:r>
              <a:rPr lang="it-IT" altLang="it-IT" dirty="0"/>
              <a:t> di Londra.</a:t>
            </a:r>
          </a:p>
          <a:p>
            <a:endParaRPr lang="it-IT" altLang="it-IT" sz="800" dirty="0"/>
          </a:p>
          <a:p>
            <a:r>
              <a:rPr lang="it-IT" altLang="it-IT" dirty="0"/>
              <a:t>Dal 1911 è editor dell’</a:t>
            </a:r>
            <a:r>
              <a:rPr lang="it-IT" altLang="it-IT" b="1" i="1" dirty="0" err="1">
                <a:solidFill>
                  <a:srgbClr val="C00000"/>
                </a:solidFill>
                <a:effectLst>
                  <a:outerShdw blurRad="38100" dist="38100" dir="2700000" algn="tl">
                    <a:srgbClr val="000000">
                      <a:alpha val="43137"/>
                    </a:srgbClr>
                  </a:outerShdw>
                </a:effectLst>
              </a:rPr>
              <a:t>Economic</a:t>
            </a:r>
            <a:r>
              <a:rPr lang="it-IT" altLang="it-IT" b="1" i="1" dirty="0">
                <a:solidFill>
                  <a:srgbClr val="C00000"/>
                </a:solidFill>
                <a:effectLst>
                  <a:outerShdw blurRad="38100" dist="38100" dir="2700000" algn="tl">
                    <a:srgbClr val="000000">
                      <a:alpha val="43137"/>
                    </a:srgbClr>
                  </a:outerShdw>
                </a:effectLst>
              </a:rPr>
              <a:t> Journal</a:t>
            </a:r>
            <a:r>
              <a:rPr lang="it-IT" altLang="it-IT" b="1" dirty="0">
                <a:solidFill>
                  <a:srgbClr val="C00000"/>
                </a:solidFill>
                <a:effectLst>
                  <a:outerShdw blurRad="38100" dist="38100" dir="2700000" algn="tl">
                    <a:srgbClr val="000000">
                      <a:alpha val="43137"/>
                    </a:srgbClr>
                  </a:outerShdw>
                </a:effectLst>
              </a:rPr>
              <a:t>.</a:t>
            </a:r>
          </a:p>
          <a:p>
            <a:endParaRPr lang="it-IT" altLang="it-IT" sz="1200" b="1" dirty="0">
              <a:solidFill>
                <a:srgbClr val="C00000"/>
              </a:solidFill>
              <a:effectLst>
                <a:outerShdw blurRad="38100" dist="38100" dir="2700000" algn="tl">
                  <a:srgbClr val="000000">
                    <a:alpha val="43137"/>
                  </a:srgbClr>
                </a:outerShdw>
              </a:effectLst>
            </a:endParaRPr>
          </a:p>
          <a:p>
            <a:r>
              <a:rPr lang="it-IT" altLang="it-IT" dirty="0"/>
              <a:t>Nel 1913 viene chiamato a partecipare alla </a:t>
            </a:r>
            <a:r>
              <a:rPr lang="it-IT" altLang="it-IT" dirty="0" err="1"/>
              <a:t>Royal</a:t>
            </a:r>
            <a:r>
              <a:rPr lang="it-IT" altLang="it-IT" dirty="0"/>
              <a:t> </a:t>
            </a:r>
            <a:r>
              <a:rPr lang="it-IT" altLang="it-IT" dirty="0" err="1"/>
              <a:t>Commission</a:t>
            </a:r>
            <a:r>
              <a:rPr lang="it-IT" altLang="it-IT" dirty="0"/>
              <a:t> on </a:t>
            </a:r>
            <a:r>
              <a:rPr lang="it-IT" altLang="it-IT" dirty="0" err="1"/>
              <a:t>Indian</a:t>
            </a:r>
            <a:r>
              <a:rPr lang="it-IT" altLang="it-IT" dirty="0"/>
              <a:t> </a:t>
            </a:r>
            <a:r>
              <a:rPr lang="it-IT" altLang="it-IT" dirty="0" err="1"/>
              <a:t>Currency</a:t>
            </a:r>
            <a:r>
              <a:rPr lang="it-IT" altLang="it-IT" dirty="0"/>
              <a:t> and Finance.</a:t>
            </a:r>
          </a:p>
          <a:p>
            <a:endParaRPr lang="it-IT" altLang="it-IT" sz="800" dirty="0"/>
          </a:p>
          <a:p>
            <a:r>
              <a:rPr lang="it-IT" altLang="it-IT" dirty="0"/>
              <a:t>1918. Rappresenta l’Inghilterra alla Conferenza di Pace di Versailles e scrive le </a:t>
            </a:r>
            <a:r>
              <a:rPr lang="it-IT" altLang="it-IT" b="1" i="1" dirty="0" err="1">
                <a:solidFill>
                  <a:srgbClr val="C00000"/>
                </a:solidFill>
                <a:effectLst>
                  <a:outerShdw blurRad="38100" dist="38100" dir="2700000" algn="tl">
                    <a:srgbClr val="000000">
                      <a:alpha val="43137"/>
                    </a:srgbClr>
                  </a:outerShdw>
                </a:effectLst>
              </a:rPr>
              <a:t>Economic</a:t>
            </a:r>
            <a:r>
              <a:rPr lang="it-IT" altLang="it-IT" b="1" i="1" dirty="0">
                <a:solidFill>
                  <a:srgbClr val="C00000"/>
                </a:solidFill>
                <a:effectLst>
                  <a:outerShdw blurRad="38100" dist="38100" dir="2700000" algn="tl">
                    <a:srgbClr val="000000">
                      <a:alpha val="43137"/>
                    </a:srgbClr>
                  </a:outerShdw>
                </a:effectLst>
              </a:rPr>
              <a:t> </a:t>
            </a:r>
            <a:r>
              <a:rPr lang="it-IT" altLang="it-IT" b="1" i="1" dirty="0" err="1">
                <a:solidFill>
                  <a:srgbClr val="C00000"/>
                </a:solidFill>
                <a:effectLst>
                  <a:outerShdw blurRad="38100" dist="38100" dir="2700000" algn="tl">
                    <a:srgbClr val="000000">
                      <a:alpha val="43137"/>
                    </a:srgbClr>
                  </a:outerShdw>
                </a:effectLst>
              </a:rPr>
              <a:t>Consequences</a:t>
            </a:r>
            <a:r>
              <a:rPr lang="it-IT" altLang="it-IT" b="1" i="1" dirty="0">
                <a:solidFill>
                  <a:srgbClr val="C00000"/>
                </a:solidFill>
                <a:effectLst>
                  <a:outerShdw blurRad="38100" dist="38100" dir="2700000" algn="tl">
                    <a:srgbClr val="000000">
                      <a:alpha val="43137"/>
                    </a:srgbClr>
                  </a:outerShdw>
                </a:effectLst>
              </a:rPr>
              <a:t> of </a:t>
            </a:r>
            <a:r>
              <a:rPr lang="it-IT" altLang="it-IT" b="1" i="1" dirty="0" err="1">
                <a:solidFill>
                  <a:srgbClr val="C00000"/>
                </a:solidFill>
                <a:effectLst>
                  <a:outerShdw blurRad="38100" dist="38100" dir="2700000" algn="tl">
                    <a:srgbClr val="000000">
                      <a:alpha val="43137"/>
                    </a:srgbClr>
                  </a:outerShdw>
                </a:effectLst>
              </a:rPr>
              <a:t>Peace</a:t>
            </a:r>
            <a:r>
              <a:rPr lang="it-IT" altLang="it-IT" b="1" dirty="0">
                <a:solidFill>
                  <a:srgbClr val="C00000"/>
                </a:solidFill>
                <a:effectLst>
                  <a:outerShdw blurRad="38100" dist="38100" dir="2700000" algn="tl">
                    <a:srgbClr val="000000">
                      <a:alpha val="43137"/>
                    </a:srgbClr>
                  </a:outerShdw>
                </a:effectLst>
              </a:rPr>
              <a:t> </a:t>
            </a:r>
            <a:r>
              <a:rPr lang="it-IT" altLang="it-IT" dirty="0"/>
              <a:t>(1819), molto polemiche sulle riparazioni imposte alla Germania.</a:t>
            </a:r>
          </a:p>
          <a:p>
            <a:r>
              <a:rPr lang="it-IT" altLang="it-IT" dirty="0"/>
              <a:t>1925 sposa Lydia </a:t>
            </a:r>
            <a:r>
              <a:rPr lang="it-IT" altLang="it-IT" dirty="0" err="1"/>
              <a:t>Lopokova</a:t>
            </a:r>
            <a:r>
              <a:rPr lang="it-IT" altLang="it-IT" dirty="0"/>
              <a:t> (ballerina russa</a:t>
            </a:r>
            <a:r>
              <a:rPr lang="it-IT" altLang="it-IT" dirty="0" smtClean="0"/>
              <a:t>)</a:t>
            </a:r>
          </a:p>
          <a:p>
            <a:r>
              <a:rPr lang="it-IT" altLang="it-IT" dirty="0" smtClean="0"/>
              <a:t>1942 diviene primo barone Keynes di </a:t>
            </a:r>
            <a:r>
              <a:rPr lang="it-IT" altLang="it-IT" dirty="0" err="1" smtClean="0"/>
              <a:t>Tilton</a:t>
            </a:r>
            <a:endParaRPr lang="it-IT" altLang="it-IT" dirty="0"/>
          </a:p>
          <a:p>
            <a:endParaRPr lang="it-IT" altLang="it-IT" sz="1100" dirty="0"/>
          </a:p>
          <a:p>
            <a:r>
              <a:rPr lang="it-IT" altLang="it-IT" dirty="0"/>
              <a:t>1945. Assieme all’economista statunitense Harry </a:t>
            </a:r>
            <a:r>
              <a:rPr lang="it-IT" altLang="it-IT" dirty="0" err="1"/>
              <a:t>Dexter</a:t>
            </a:r>
            <a:r>
              <a:rPr lang="it-IT" altLang="it-IT" dirty="0"/>
              <a:t> White, è artefice degli accordi di </a:t>
            </a:r>
            <a:r>
              <a:rPr lang="it-IT" altLang="it-IT" dirty="0" err="1"/>
              <a:t>Bretton</a:t>
            </a:r>
            <a:r>
              <a:rPr lang="it-IT" altLang="it-IT" dirty="0"/>
              <a:t> Woods. </a:t>
            </a:r>
          </a:p>
          <a:p>
            <a:r>
              <a:rPr lang="it-IT" altLang="it-IT" dirty="0"/>
              <a:t>	Muore nel 1946. </a:t>
            </a:r>
          </a:p>
          <a:p>
            <a:endParaRPr lang="it-IT" dirty="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
        <p:nvSpPr>
          <p:cNvPr id="3" name="Segnaposto numero diapositiva 2"/>
          <p:cNvSpPr>
            <a:spLocks noGrp="1"/>
          </p:cNvSpPr>
          <p:nvPr>
            <p:ph type="sldNum" sz="quarter" idx="12"/>
          </p:nvPr>
        </p:nvSpPr>
        <p:spPr/>
        <p:txBody>
          <a:bodyPr/>
          <a:lstStyle/>
          <a:p>
            <a:fld id="{65A5D2F2-A109-7144-80E6-3AAACABD5BA2}" type="slidenum">
              <a:rPr lang="it-IT" smtClean="0"/>
              <a:pPr/>
              <a:t>10</a:t>
            </a:fld>
            <a:endParaRPr lang="it-IT" dirty="0"/>
          </a:p>
        </p:txBody>
      </p:sp>
    </p:spTree>
    <p:extLst>
      <p:ext uri="{BB962C8B-B14F-4D97-AF65-F5344CB8AC3E}">
        <p14:creationId xmlns:p14="http://schemas.microsoft.com/office/powerpoint/2010/main" val="91065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8" end="8"/>
                                            </p:txEl>
                                          </p:spTgt>
                                        </p:tgtEl>
                                        <p:attrNameLst>
                                          <p:attrName>style.visibility</p:attrName>
                                        </p:attrNameLst>
                                      </p:cBhvr>
                                      <p:to>
                                        <p:strVal val="visible"/>
                                      </p:to>
                                    </p:set>
                                    <p:animEffect transition="in" filter="fade">
                                      <p:cBhvr>
                                        <p:cTn id="32" dur="500"/>
                                        <p:tgtEl>
                                          <p:spTgt spid="5">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Effect transition="in" filter="fade">
                                      <p:cBhvr>
                                        <p:cTn id="37" dur="500"/>
                                        <p:tgtEl>
                                          <p:spTgt spid="5">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11" end="11"/>
                                            </p:txEl>
                                          </p:spTgt>
                                        </p:tgtEl>
                                        <p:attrNameLst>
                                          <p:attrName>style.visibility</p:attrName>
                                        </p:attrNameLst>
                                      </p:cBhvr>
                                      <p:to>
                                        <p:strVal val="visible"/>
                                      </p:to>
                                    </p:set>
                                    <p:animEffect transition="in" filter="fade">
                                      <p:cBhvr>
                                        <p:cTn id="42"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Autofit/>
          </a:bodyPr>
          <a:lstStyle/>
          <a:p>
            <a:r>
              <a:rPr lang="it-IT" sz="3200" dirty="0" smtClean="0"/>
              <a:t>Principali opere prima della </a:t>
            </a:r>
            <a:r>
              <a:rPr lang="it-IT" sz="3200" i="1" dirty="0" smtClean="0"/>
              <a:t>Teoria Generale</a:t>
            </a:r>
            <a:endParaRPr lang="it-IT" sz="3200" dirty="0"/>
          </a:p>
        </p:txBody>
      </p:sp>
      <p:sp>
        <p:nvSpPr>
          <p:cNvPr id="5" name="Segnaposto contenuto 4"/>
          <p:cNvSpPr>
            <a:spLocks noGrp="1"/>
          </p:cNvSpPr>
          <p:nvPr>
            <p:ph idx="1"/>
          </p:nvPr>
        </p:nvSpPr>
        <p:spPr>
          <a:xfrm>
            <a:off x="457200" y="1670150"/>
            <a:ext cx="8229600" cy="4525963"/>
          </a:xfrm>
        </p:spPr>
        <p:txBody>
          <a:bodyPr>
            <a:normAutofit fontScale="70000" lnSpcReduction="20000"/>
          </a:bodyPr>
          <a:lstStyle/>
          <a:p>
            <a:r>
              <a:rPr lang="it-IT" altLang="it-IT" sz="4400" b="1" i="1" dirty="0" err="1">
                <a:solidFill>
                  <a:srgbClr val="C00000"/>
                </a:solidFill>
                <a:effectLst>
                  <a:outerShdw blurRad="38100" dist="38100" dir="2700000" algn="tl">
                    <a:srgbClr val="000000"/>
                  </a:outerShdw>
                </a:effectLst>
              </a:rPr>
              <a:t>Indian</a:t>
            </a:r>
            <a:r>
              <a:rPr lang="it-IT" altLang="it-IT" sz="4400" b="1" i="1" dirty="0">
                <a:solidFill>
                  <a:srgbClr val="C00000"/>
                </a:solidFill>
                <a:effectLst>
                  <a:outerShdw blurRad="38100" dist="38100" dir="2700000" algn="tl">
                    <a:srgbClr val="000000"/>
                  </a:outerShdw>
                </a:effectLst>
              </a:rPr>
              <a:t> </a:t>
            </a:r>
            <a:r>
              <a:rPr lang="it-IT" altLang="it-IT" sz="4400" b="1" i="1" dirty="0" err="1">
                <a:solidFill>
                  <a:srgbClr val="C00000"/>
                </a:solidFill>
                <a:effectLst>
                  <a:outerShdw blurRad="38100" dist="38100" dir="2700000" algn="tl">
                    <a:srgbClr val="000000"/>
                  </a:outerShdw>
                </a:effectLst>
              </a:rPr>
              <a:t>Currency</a:t>
            </a:r>
            <a:r>
              <a:rPr lang="it-IT" altLang="it-IT" sz="4400" b="1" i="1" dirty="0">
                <a:solidFill>
                  <a:srgbClr val="C00000"/>
                </a:solidFill>
                <a:effectLst>
                  <a:outerShdw blurRad="38100" dist="38100" dir="2700000" algn="tl">
                    <a:srgbClr val="000000"/>
                  </a:outerShdw>
                </a:effectLst>
              </a:rPr>
              <a:t> and Finance</a:t>
            </a:r>
            <a:r>
              <a:rPr lang="it-IT" altLang="it-IT" sz="4400" dirty="0">
                <a:effectLst>
                  <a:outerShdw blurRad="38100" dist="38100" dir="2700000" algn="tl">
                    <a:srgbClr val="FFFFFF"/>
                  </a:outerShdw>
                </a:effectLst>
              </a:rPr>
              <a:t> </a:t>
            </a:r>
            <a:r>
              <a:rPr lang="it-IT" altLang="it-IT" sz="4400" dirty="0"/>
              <a:t>(1913</a:t>
            </a:r>
            <a:r>
              <a:rPr lang="it-IT" altLang="it-IT" sz="4400" dirty="0" smtClean="0"/>
              <a:t>)</a:t>
            </a:r>
            <a:endParaRPr lang="it-IT" altLang="it-IT" sz="2400" dirty="0"/>
          </a:p>
          <a:p>
            <a:r>
              <a:rPr lang="it-IT" altLang="it-IT" dirty="0"/>
              <a:t>Scandali e dissesti nel sistema monetario e bancario indiano </a:t>
            </a:r>
            <a:r>
              <a:rPr lang="it-IT" altLang="it-IT" dirty="0">
                <a:sym typeface="Wingdings" panose="05000000000000000000" pitchFamily="2" charset="2"/>
              </a:rPr>
              <a:t></a:t>
            </a:r>
            <a:r>
              <a:rPr lang="it-IT" altLang="it-IT" dirty="0"/>
              <a:t> dibattito</a:t>
            </a:r>
            <a:r>
              <a:rPr lang="it-IT" altLang="it-IT" dirty="0" smtClean="0"/>
              <a:t>.</a:t>
            </a:r>
            <a:endParaRPr lang="it-IT" altLang="it-IT" sz="2000" dirty="0"/>
          </a:p>
          <a:p>
            <a:r>
              <a:rPr lang="it-IT" altLang="it-IT" dirty="0"/>
              <a:t>Keynes dimostra estrema perizia nella conoscenza dei sistemi monetari internazionali</a:t>
            </a:r>
            <a:r>
              <a:rPr lang="it-IT" altLang="it-IT" dirty="0" smtClean="0"/>
              <a:t>.</a:t>
            </a:r>
            <a:endParaRPr lang="it-IT" altLang="it-IT" sz="2800" dirty="0"/>
          </a:p>
          <a:p>
            <a:r>
              <a:rPr lang="it-IT" altLang="it-IT" dirty="0"/>
              <a:t>Keynes propone di passare dal </a:t>
            </a:r>
            <a:r>
              <a:rPr lang="it-IT" altLang="it-IT" b="1" i="1" dirty="0" err="1">
                <a:solidFill>
                  <a:srgbClr val="C00000"/>
                </a:solidFill>
                <a:effectLst>
                  <a:outerShdw blurRad="38100" dist="38100" dir="2700000" algn="tl">
                    <a:srgbClr val="000000">
                      <a:alpha val="43137"/>
                    </a:srgbClr>
                  </a:outerShdw>
                </a:effectLst>
              </a:rPr>
              <a:t>gold</a:t>
            </a:r>
            <a:r>
              <a:rPr lang="it-IT" altLang="it-IT" b="1" i="1" dirty="0">
                <a:solidFill>
                  <a:srgbClr val="C00000"/>
                </a:solidFill>
                <a:effectLst>
                  <a:outerShdw blurRad="38100" dist="38100" dir="2700000" algn="tl">
                    <a:srgbClr val="000000">
                      <a:alpha val="43137"/>
                    </a:srgbClr>
                  </a:outerShdw>
                </a:effectLst>
              </a:rPr>
              <a:t> standard </a:t>
            </a:r>
            <a:r>
              <a:rPr lang="it-IT" altLang="it-IT" b="1" dirty="0">
                <a:solidFill>
                  <a:srgbClr val="C00000"/>
                </a:solidFill>
                <a:effectLst>
                  <a:outerShdw blurRad="38100" dist="38100" dir="2700000" algn="tl">
                    <a:srgbClr val="000000">
                      <a:alpha val="43137"/>
                    </a:srgbClr>
                  </a:outerShdw>
                </a:effectLst>
              </a:rPr>
              <a:t> </a:t>
            </a:r>
            <a:r>
              <a:rPr lang="it-IT" altLang="it-IT" dirty="0"/>
              <a:t>a un sistema di </a:t>
            </a:r>
            <a:r>
              <a:rPr lang="it-IT" altLang="it-IT" b="1" i="1" dirty="0" err="1">
                <a:solidFill>
                  <a:srgbClr val="C00000"/>
                </a:solidFill>
                <a:effectLst>
                  <a:outerShdw blurRad="38100" dist="38100" dir="2700000" algn="tl">
                    <a:srgbClr val="000000">
                      <a:alpha val="43137"/>
                    </a:srgbClr>
                  </a:outerShdw>
                </a:effectLst>
              </a:rPr>
              <a:t>gold</a:t>
            </a:r>
            <a:r>
              <a:rPr lang="it-IT" altLang="it-IT" b="1" i="1" dirty="0">
                <a:solidFill>
                  <a:srgbClr val="C00000"/>
                </a:solidFill>
                <a:effectLst>
                  <a:outerShdw blurRad="38100" dist="38100" dir="2700000" algn="tl">
                    <a:srgbClr val="000000">
                      <a:alpha val="43137"/>
                    </a:srgbClr>
                  </a:outerShdw>
                </a:effectLst>
              </a:rPr>
              <a:t> </a:t>
            </a:r>
            <a:r>
              <a:rPr lang="it-IT" altLang="it-IT" b="1" i="1" dirty="0" err="1">
                <a:solidFill>
                  <a:srgbClr val="C00000"/>
                </a:solidFill>
                <a:effectLst>
                  <a:outerShdw blurRad="38100" dist="38100" dir="2700000" algn="tl">
                    <a:srgbClr val="000000">
                      <a:alpha val="43137"/>
                    </a:srgbClr>
                  </a:outerShdw>
                </a:effectLst>
              </a:rPr>
              <a:t>exchange</a:t>
            </a:r>
            <a:r>
              <a:rPr lang="it-IT" altLang="it-IT" b="1" i="1" dirty="0">
                <a:solidFill>
                  <a:srgbClr val="C00000"/>
                </a:solidFill>
                <a:effectLst>
                  <a:outerShdw blurRad="38100" dist="38100" dir="2700000" algn="tl">
                    <a:srgbClr val="000000">
                      <a:alpha val="43137"/>
                    </a:srgbClr>
                  </a:outerShdw>
                </a:effectLst>
              </a:rPr>
              <a:t> standard</a:t>
            </a:r>
            <a:r>
              <a:rPr lang="it-IT" altLang="it-IT" b="1" dirty="0">
                <a:solidFill>
                  <a:srgbClr val="C00000"/>
                </a:solidFill>
                <a:effectLst>
                  <a:outerShdw blurRad="38100" dist="38100" dir="2700000" algn="tl">
                    <a:srgbClr val="000000">
                      <a:alpha val="43137"/>
                    </a:srgbClr>
                  </a:outerShdw>
                </a:effectLst>
              </a:rPr>
              <a:t> </a:t>
            </a:r>
            <a:r>
              <a:rPr lang="it-IT" altLang="it-IT" dirty="0"/>
              <a:t>basato sulla convertibilità in oro della sola sterlina, mentre le autorità monetarie di tutti gli altri paesi avrebbero dovuto fissare il proprio tasso di cambio nei confronti della sterlina</a:t>
            </a:r>
            <a:r>
              <a:rPr lang="it-IT" altLang="it-IT" dirty="0" smtClean="0"/>
              <a:t>.</a:t>
            </a:r>
            <a:endParaRPr lang="it-IT" altLang="it-IT" sz="2400" dirty="0"/>
          </a:p>
          <a:p>
            <a:r>
              <a:rPr lang="it-IT" altLang="it-IT" dirty="0"/>
              <a:t>Dimostra che un tale sistema è più razionale di quello allora vigente perché riduce le risorse immobilizzate sotto forma di riserve auree (pur attribuendo alla sterlina una posizione privilegiata)</a:t>
            </a:r>
            <a:endParaRPr lang="it-IT" altLang="it-IT" i="1" dirty="0"/>
          </a:p>
          <a:p>
            <a:endParaRPr lang="it-IT" dirty="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
        <p:nvSpPr>
          <p:cNvPr id="3" name="Segnaposto numero diapositiva 2"/>
          <p:cNvSpPr>
            <a:spLocks noGrp="1"/>
          </p:cNvSpPr>
          <p:nvPr>
            <p:ph type="sldNum" sz="quarter" idx="12"/>
          </p:nvPr>
        </p:nvSpPr>
        <p:spPr/>
        <p:txBody>
          <a:bodyPr/>
          <a:lstStyle/>
          <a:p>
            <a:fld id="{65A5D2F2-A109-7144-80E6-3AAACABD5BA2}" type="slidenum">
              <a:rPr lang="it-IT" smtClean="0"/>
              <a:pPr/>
              <a:t>11</a:t>
            </a:fld>
            <a:endParaRPr lang="it-IT" dirty="0"/>
          </a:p>
        </p:txBody>
      </p:sp>
    </p:spTree>
    <p:extLst>
      <p:ext uri="{BB962C8B-B14F-4D97-AF65-F5344CB8AC3E}">
        <p14:creationId xmlns:p14="http://schemas.microsoft.com/office/powerpoint/2010/main" val="328428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951967"/>
            <a:ext cx="8229600" cy="557946"/>
          </a:xfrm>
        </p:spPr>
        <p:txBody>
          <a:bodyPr>
            <a:noAutofit/>
          </a:bodyPr>
          <a:lstStyle/>
          <a:p>
            <a:r>
              <a:rPr lang="it-IT" altLang="it-IT" sz="3200" dirty="0"/>
              <a:t>Le conseguenze economiche della </a:t>
            </a:r>
            <a:r>
              <a:rPr lang="it-IT" altLang="it-IT" sz="3200" dirty="0" smtClean="0"/>
              <a:t>pace (1919</a:t>
            </a:r>
            <a:r>
              <a:rPr lang="it-IT" altLang="it-IT" sz="3200" dirty="0"/>
              <a:t>)</a:t>
            </a:r>
            <a:endParaRPr lang="it-IT" sz="3200" dirty="0"/>
          </a:p>
        </p:txBody>
      </p:sp>
      <p:sp>
        <p:nvSpPr>
          <p:cNvPr id="5" name="Segnaposto contenuto 4"/>
          <p:cNvSpPr>
            <a:spLocks noGrp="1"/>
          </p:cNvSpPr>
          <p:nvPr>
            <p:ph idx="1"/>
          </p:nvPr>
        </p:nvSpPr>
        <p:spPr>
          <a:xfrm>
            <a:off x="457200" y="1670150"/>
            <a:ext cx="8229600" cy="4525963"/>
          </a:xfrm>
        </p:spPr>
        <p:txBody>
          <a:bodyPr>
            <a:normAutofit fontScale="92500"/>
          </a:bodyPr>
          <a:lstStyle/>
          <a:p>
            <a:r>
              <a:rPr lang="it-IT" altLang="it-IT" dirty="0"/>
              <a:t>Le clausole con cui sono imposte le riparazioni alla Germania rendono il pagamento di esse impossibile, giacché non vengono lasciate alla Germania sufficienti risorse per pagare i debiti di guerra</a:t>
            </a:r>
            <a:r>
              <a:rPr lang="it-IT" altLang="it-IT" dirty="0" smtClean="0"/>
              <a:t>.</a:t>
            </a:r>
            <a:endParaRPr lang="it-IT" altLang="it-IT" dirty="0"/>
          </a:p>
          <a:p>
            <a:r>
              <a:rPr lang="it-IT" altLang="it-IT" dirty="0"/>
              <a:t>Ne seguiranno risentimenti e rancori che porteranno a un nuovo conflitto mondiale</a:t>
            </a:r>
            <a:r>
              <a:rPr lang="it-IT" altLang="it-IT" dirty="0" smtClean="0"/>
              <a:t>.</a:t>
            </a:r>
            <a:endParaRPr lang="it-IT" altLang="it-IT" dirty="0"/>
          </a:p>
          <a:p>
            <a:r>
              <a:rPr lang="it-IT" altLang="it-IT" dirty="0"/>
              <a:t>Keynes polemicamente si dimette dalla rappresentanza britannica.</a:t>
            </a:r>
          </a:p>
          <a:p>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12</a:t>
            </a:fld>
            <a:endParaRPr lang="it-IT" dirty="0"/>
          </a:p>
        </p:txBody>
      </p:sp>
    </p:spTree>
    <p:extLst>
      <p:ext uri="{BB962C8B-B14F-4D97-AF65-F5344CB8AC3E}">
        <p14:creationId xmlns:p14="http://schemas.microsoft.com/office/powerpoint/2010/main" val="113946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Autofit/>
          </a:bodyPr>
          <a:lstStyle/>
          <a:p>
            <a:r>
              <a:rPr lang="it-IT" sz="3600" dirty="0" smtClean="0"/>
              <a:t>A </a:t>
            </a:r>
            <a:r>
              <a:rPr lang="it-IT" sz="3600" dirty="0" err="1"/>
              <a:t>T</a:t>
            </a:r>
            <a:r>
              <a:rPr lang="it-IT" sz="3600" dirty="0" err="1" smtClean="0"/>
              <a:t>ract</a:t>
            </a:r>
            <a:r>
              <a:rPr lang="it-IT" sz="3600" dirty="0" smtClean="0"/>
              <a:t> on </a:t>
            </a:r>
            <a:r>
              <a:rPr lang="it-IT" sz="3600" dirty="0" err="1" smtClean="0"/>
              <a:t>Monetary</a:t>
            </a:r>
            <a:r>
              <a:rPr lang="it-IT" sz="3600" dirty="0" smtClean="0"/>
              <a:t> </a:t>
            </a:r>
            <a:r>
              <a:rPr lang="it-IT" sz="3600" dirty="0" err="1" smtClean="0"/>
              <a:t>Reform</a:t>
            </a:r>
            <a:r>
              <a:rPr lang="it-IT" sz="3600" dirty="0" smtClean="0"/>
              <a:t> (1923)</a:t>
            </a:r>
            <a:endParaRPr lang="it-IT" sz="3600" dirty="0"/>
          </a:p>
        </p:txBody>
      </p:sp>
      <p:sp>
        <p:nvSpPr>
          <p:cNvPr id="6" name="Segnaposto contenuto 5"/>
          <p:cNvSpPr>
            <a:spLocks noGrp="1"/>
          </p:cNvSpPr>
          <p:nvPr>
            <p:ph idx="1"/>
          </p:nvPr>
        </p:nvSpPr>
        <p:spPr/>
        <p:txBody>
          <a:bodyPr>
            <a:noAutofit/>
          </a:bodyPr>
          <a:lstStyle/>
          <a:p>
            <a:r>
              <a:rPr lang="it-IT" altLang="it-IT" sz="2000" dirty="0"/>
              <a:t>Durante la guerra era stato sospeso il </a:t>
            </a:r>
            <a:r>
              <a:rPr lang="it-IT" altLang="it-IT" sz="2000" b="1" i="1" dirty="0" err="1">
                <a:solidFill>
                  <a:srgbClr val="C00000"/>
                </a:solidFill>
                <a:effectLst>
                  <a:outerShdw blurRad="38100" dist="38100" dir="2700000" algn="tl">
                    <a:srgbClr val="000000">
                      <a:alpha val="43137"/>
                    </a:srgbClr>
                  </a:outerShdw>
                </a:effectLst>
              </a:rPr>
              <a:t>gold</a:t>
            </a:r>
            <a:r>
              <a:rPr lang="it-IT" altLang="it-IT" sz="2000" b="1" i="1" dirty="0">
                <a:solidFill>
                  <a:srgbClr val="C00000"/>
                </a:solidFill>
                <a:effectLst>
                  <a:outerShdw blurRad="38100" dist="38100" dir="2700000" algn="tl">
                    <a:srgbClr val="000000">
                      <a:alpha val="43137"/>
                    </a:srgbClr>
                  </a:outerShdw>
                </a:effectLst>
              </a:rPr>
              <a:t> standard</a:t>
            </a:r>
            <a:r>
              <a:rPr lang="it-IT" altLang="it-IT" sz="2000" dirty="0" smtClean="0"/>
              <a:t>.</a:t>
            </a:r>
            <a:endParaRPr lang="it-IT" altLang="it-IT" sz="1050" dirty="0"/>
          </a:p>
          <a:p>
            <a:r>
              <a:rPr lang="it-IT" altLang="it-IT" sz="2000" dirty="0"/>
              <a:t>Dopo la guerra gli economisti ortodossi propongono un rapido ritorno a esso come via maestra per ritornare alla </a:t>
            </a:r>
            <a:r>
              <a:rPr lang="it-IT" altLang="it-IT" sz="2000" dirty="0" smtClean="0"/>
              <a:t>normalità e alla parità </a:t>
            </a:r>
            <a:r>
              <a:rPr lang="it-IT" altLang="it-IT" sz="2000" dirty="0" err="1" smtClean="0"/>
              <a:t>pre</a:t>
            </a:r>
            <a:r>
              <a:rPr lang="it-IT" altLang="it-IT" sz="2000" dirty="0" smtClean="0"/>
              <a:t>-bellica tra sterlina e oro.</a:t>
            </a:r>
          </a:p>
          <a:p>
            <a:r>
              <a:rPr lang="it-IT" altLang="it-IT" sz="2000" dirty="0" smtClean="0"/>
              <a:t>Questa politica comporta drastiche misure deflazionistiche</a:t>
            </a:r>
          </a:p>
          <a:p>
            <a:r>
              <a:rPr lang="it-IT" altLang="it-IT" sz="2000" dirty="0"/>
              <a:t>Keynes è contro: l’obiettivi principale deve essere la stabilità dei prezzi all’interno e non la stabilità dei cambi. Ciò garantisce una crescita equilibrata</a:t>
            </a:r>
            <a:r>
              <a:rPr lang="it-IT" altLang="it-IT" sz="2000" dirty="0" smtClean="0"/>
              <a:t>.</a:t>
            </a:r>
            <a:endParaRPr lang="it-IT" altLang="it-IT" sz="1050" dirty="0"/>
          </a:p>
          <a:p>
            <a:r>
              <a:rPr lang="it-IT" altLang="it-IT" sz="2000" dirty="0"/>
              <a:t>L’inflazione danneggia consumatori e risparmiatori. La deflazione (anche solo attesa) può paralizzare le attività produttive</a:t>
            </a:r>
            <a:r>
              <a:rPr lang="it-IT" altLang="it-IT" sz="2000" dirty="0" smtClean="0"/>
              <a:t>.</a:t>
            </a:r>
            <a:endParaRPr lang="it-IT" altLang="it-IT" sz="800" dirty="0"/>
          </a:p>
          <a:p>
            <a:r>
              <a:rPr lang="it-IT" altLang="it-IT" sz="2000" dirty="0"/>
              <a:t>Il </a:t>
            </a:r>
            <a:r>
              <a:rPr lang="it-IT" altLang="it-IT" sz="2000" i="1" dirty="0" err="1"/>
              <a:t>gold</a:t>
            </a:r>
            <a:r>
              <a:rPr lang="it-IT" altLang="it-IT" sz="2000" i="1" dirty="0"/>
              <a:t> standard </a:t>
            </a:r>
            <a:r>
              <a:rPr lang="it-IT" altLang="it-IT" sz="2000" dirty="0"/>
              <a:t>deve essere sostituito da una politica monetaria discrezionale che garantisca la stabilità dei prezzi.</a:t>
            </a:r>
          </a:p>
          <a:p>
            <a:endParaRPr lang="it-IT" altLang="it-IT" sz="2000" dirty="0" smtClean="0"/>
          </a:p>
          <a:p>
            <a:endParaRPr lang="it-IT" altLang="it-IT" sz="2000" dirty="0"/>
          </a:p>
          <a:p>
            <a:endParaRPr lang="it-IT" sz="2000"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13</a:t>
            </a:fld>
            <a:endParaRPr lang="it-IT" dirty="0"/>
          </a:p>
        </p:txBody>
      </p:sp>
    </p:spTree>
    <p:extLst>
      <p:ext uri="{BB962C8B-B14F-4D97-AF65-F5344CB8AC3E}">
        <p14:creationId xmlns:p14="http://schemas.microsoft.com/office/powerpoint/2010/main" val="1167594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 </a:t>
            </a:r>
            <a:r>
              <a:rPr lang="it-IT" dirty="0" err="1"/>
              <a:t>T</a:t>
            </a:r>
            <a:r>
              <a:rPr lang="it-IT" dirty="0" err="1" smtClean="0"/>
              <a:t>reatise</a:t>
            </a:r>
            <a:r>
              <a:rPr lang="it-IT" dirty="0" smtClean="0"/>
              <a:t> on Money (1930)</a:t>
            </a:r>
            <a:endParaRPr lang="it-IT" dirty="0"/>
          </a:p>
        </p:txBody>
      </p:sp>
      <p:sp>
        <p:nvSpPr>
          <p:cNvPr id="5" name="Segnaposto contenuto 4"/>
          <p:cNvSpPr>
            <a:spLocks noGrp="1"/>
          </p:cNvSpPr>
          <p:nvPr>
            <p:ph idx="1"/>
          </p:nvPr>
        </p:nvSpPr>
        <p:spPr/>
        <p:txBody>
          <a:bodyPr>
            <a:normAutofit fontScale="70000" lnSpcReduction="20000"/>
          </a:bodyPr>
          <a:lstStyle/>
          <a:p>
            <a:r>
              <a:rPr lang="it-IT" altLang="it-IT" dirty="0"/>
              <a:t>Vol. 1. </a:t>
            </a:r>
            <a:r>
              <a:rPr lang="it-IT" altLang="it-IT" b="1" i="1" dirty="0">
                <a:solidFill>
                  <a:srgbClr val="C00000"/>
                </a:solidFill>
                <a:effectLst>
                  <a:outerShdw blurRad="38100" dist="38100" dir="2700000" algn="tl">
                    <a:srgbClr val="000000">
                      <a:alpha val="43137"/>
                    </a:srgbClr>
                  </a:outerShdw>
                </a:effectLst>
              </a:rPr>
              <a:t>Teoria pura della moneta</a:t>
            </a:r>
            <a:r>
              <a:rPr lang="it-IT" altLang="it-IT" dirty="0"/>
              <a:t>. Studia come le variabili monetarie possono influenzare quelle reali (teoria monetaria della produzione</a:t>
            </a:r>
            <a:r>
              <a:rPr lang="it-IT" altLang="it-IT" dirty="0" smtClean="0"/>
              <a:t>).</a:t>
            </a:r>
            <a:endParaRPr lang="it-IT" altLang="it-IT" sz="2000" dirty="0"/>
          </a:p>
          <a:p>
            <a:r>
              <a:rPr lang="it-IT" altLang="it-IT" dirty="0"/>
              <a:t>Supera la teoria quantitativa della moneta, proponendosi di spiegare le fluttuazioni economiche (e non il ristagno prolungato). </a:t>
            </a:r>
            <a:endParaRPr lang="it-IT" altLang="it-IT" sz="2000" dirty="0"/>
          </a:p>
          <a:p>
            <a:r>
              <a:rPr lang="it-IT" altLang="it-IT" dirty="0"/>
              <a:t>Y = C + </a:t>
            </a:r>
            <a:r>
              <a:rPr lang="it-IT" altLang="it-IT" dirty="0" smtClean="0"/>
              <a:t>S</a:t>
            </a:r>
          </a:p>
          <a:p>
            <a:r>
              <a:rPr lang="it-IT" altLang="it-IT" dirty="0" smtClean="0"/>
              <a:t>Beni prodotti = </a:t>
            </a:r>
            <a:r>
              <a:rPr lang="it-IT" altLang="it-IT" i="1" dirty="0" smtClean="0"/>
              <a:t>C+I</a:t>
            </a:r>
            <a:endParaRPr lang="it-IT" altLang="it-IT" dirty="0"/>
          </a:p>
          <a:p>
            <a:r>
              <a:rPr lang="it-IT" altLang="it-IT" dirty="0"/>
              <a:t>C è interamente speso in beni di consumo</a:t>
            </a:r>
          </a:p>
          <a:p>
            <a:r>
              <a:rPr lang="it-IT" altLang="it-IT" dirty="0"/>
              <a:t>S è interamente speso in titoli emessi dalle imprese (quote di capitale</a:t>
            </a:r>
            <a:r>
              <a:rPr lang="it-IT" altLang="it-IT" dirty="0" smtClean="0"/>
              <a:t>)</a:t>
            </a:r>
            <a:endParaRPr lang="it-IT" altLang="it-IT" sz="1400" dirty="0"/>
          </a:p>
          <a:p>
            <a:r>
              <a:rPr lang="it-IT" altLang="it-IT" dirty="0" smtClean="0"/>
              <a:t>le propensioni al </a:t>
            </a:r>
            <a:r>
              <a:rPr lang="it-IT" altLang="it-IT" dirty="0"/>
              <a:t>risparmio e </a:t>
            </a:r>
            <a:r>
              <a:rPr lang="it-IT" altLang="it-IT" dirty="0" smtClean="0"/>
              <a:t>al consumo possono cambiare.</a:t>
            </a:r>
            <a:endParaRPr lang="it-IT" altLang="it-IT" dirty="0"/>
          </a:p>
          <a:p>
            <a:r>
              <a:rPr lang="it-IT" altLang="it-IT" dirty="0">
                <a:sym typeface="Wingdings" panose="05000000000000000000" pitchFamily="2" charset="2"/>
              </a:rPr>
              <a:t></a:t>
            </a:r>
            <a:r>
              <a:rPr lang="it-IT" altLang="it-IT" dirty="0"/>
              <a:t> </a:t>
            </a:r>
            <a:r>
              <a:rPr lang="it-IT" altLang="it-IT" b="1" dirty="0">
                <a:solidFill>
                  <a:srgbClr val="C00000"/>
                </a:solidFill>
                <a:effectLst>
                  <a:outerShdw blurRad="38100" dist="38100" dir="2700000" algn="tl">
                    <a:srgbClr val="000000">
                      <a:alpha val="43137"/>
                    </a:srgbClr>
                  </a:outerShdw>
                </a:effectLst>
              </a:rPr>
              <a:t>Instabilità</a:t>
            </a:r>
            <a:r>
              <a:rPr lang="it-IT" altLang="it-IT" dirty="0"/>
              <a:t> </a:t>
            </a:r>
            <a:r>
              <a:rPr lang="it-IT" altLang="it-IT" dirty="0">
                <a:sym typeface="Wingdings" panose="05000000000000000000" pitchFamily="2" charset="2"/>
              </a:rPr>
              <a:t> ondate di espansione e contrazione</a:t>
            </a:r>
            <a:endParaRPr lang="it-IT" altLang="it-IT" dirty="0"/>
          </a:p>
          <a:p>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4" name="Segnaposto numero diapositiva 3"/>
          <p:cNvSpPr>
            <a:spLocks noGrp="1"/>
          </p:cNvSpPr>
          <p:nvPr>
            <p:ph type="sldNum" sz="quarter" idx="12"/>
          </p:nvPr>
        </p:nvSpPr>
        <p:spPr/>
        <p:txBody>
          <a:bodyPr/>
          <a:lstStyle/>
          <a:p>
            <a:fld id="{65A5D2F2-A109-7144-80E6-3AAACABD5BA2}" type="slidenum">
              <a:rPr lang="it-IT" smtClean="0"/>
              <a:pPr/>
              <a:t>14</a:t>
            </a:fld>
            <a:endParaRPr lang="it-IT" dirty="0"/>
          </a:p>
        </p:txBody>
      </p:sp>
    </p:spTree>
    <p:extLst>
      <p:ext uri="{BB962C8B-B14F-4D97-AF65-F5344CB8AC3E}">
        <p14:creationId xmlns:p14="http://schemas.microsoft.com/office/powerpoint/2010/main" val="323360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b="0" dirty="0" smtClean="0"/>
              <a:t>La struttura del trattato</a:t>
            </a:r>
            <a:endParaRPr lang="it-IT" b="0" dirty="0"/>
          </a:p>
        </p:txBody>
      </p:sp>
      <p:sp>
        <p:nvSpPr>
          <p:cNvPr id="5" name="Segnaposto contenuto 4"/>
          <p:cNvSpPr>
            <a:spLocks noGrp="1"/>
          </p:cNvSpPr>
          <p:nvPr>
            <p:ph idx="1"/>
          </p:nvPr>
        </p:nvSpPr>
        <p:spPr/>
        <p:txBody>
          <a:bodyPr>
            <a:normAutofit fontScale="70000" lnSpcReduction="20000"/>
          </a:bodyPr>
          <a:lstStyle/>
          <a:p>
            <a:r>
              <a:rPr lang="it-IT" dirty="0" smtClean="0"/>
              <a:t>I soggetti: </a:t>
            </a:r>
          </a:p>
          <a:p>
            <a:pPr lvl="1"/>
            <a:r>
              <a:rPr lang="it-IT" dirty="0"/>
              <a:t>L</a:t>
            </a:r>
            <a:r>
              <a:rPr lang="it-IT" dirty="0" smtClean="0"/>
              <a:t>avoratori consumatori (reddito monetario -&gt; consumo e risparmio</a:t>
            </a:r>
          </a:p>
          <a:p>
            <a:pPr lvl="1"/>
            <a:r>
              <a:rPr lang="it-IT" dirty="0" smtClean="0"/>
              <a:t>Imprenditori (decidono quanto e cosa produrre)</a:t>
            </a:r>
          </a:p>
          <a:p>
            <a:pPr lvl="1"/>
            <a:r>
              <a:rPr lang="it-IT" dirty="0" smtClean="0"/>
              <a:t>Banche</a:t>
            </a:r>
            <a:r>
              <a:rPr lang="it-IT" dirty="0"/>
              <a:t> </a:t>
            </a:r>
            <a:r>
              <a:rPr lang="it-IT" dirty="0" smtClean="0"/>
              <a:t>(volume del credito alle imprese e tasso di interesse)</a:t>
            </a:r>
          </a:p>
          <a:p>
            <a:r>
              <a:rPr lang="it-IT" dirty="0" smtClean="0"/>
              <a:t>Produzione e mercato 1. beni di consumo e 2. beni di investimento</a:t>
            </a:r>
          </a:p>
          <a:p>
            <a:pPr lvl="1"/>
            <a:r>
              <a:rPr lang="it-IT" dirty="0" smtClean="0"/>
              <a:t>Livello dei prezzi nel mercato dei beni di consumo: costo di produzione, ma la divisione dei redditi tra consumo e risparmio non è la stessa della divisione della produzione tra beni di consumo  beni di investimento</a:t>
            </a:r>
          </a:p>
          <a:p>
            <a:pPr lvl="1"/>
            <a:r>
              <a:rPr lang="it-IT" b="1" dirty="0" smtClean="0">
                <a:solidFill>
                  <a:srgbClr val="C00000"/>
                </a:solidFill>
                <a:effectLst>
                  <a:outerShdw blurRad="38100" dist="38100" dir="2700000" algn="tl">
                    <a:srgbClr val="000000">
                      <a:alpha val="43137"/>
                    </a:srgbClr>
                  </a:outerShdw>
                </a:effectLst>
              </a:rPr>
              <a:t>I&gt;S</a:t>
            </a:r>
            <a:r>
              <a:rPr lang="it-IT" dirty="0" smtClean="0"/>
              <a:t> -&gt; troppa domanda di beni di consumo (si producono meno beni di consumo e più beni di investimento) salgono i prezzi e i profitti.</a:t>
            </a:r>
          </a:p>
          <a:p>
            <a:pPr lvl="1"/>
            <a:r>
              <a:rPr lang="it-IT" dirty="0" smtClean="0"/>
              <a:t>Il livello dei prezzi dei beni di consumo è indipendente da quello dei beni di investimento.</a:t>
            </a:r>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15</a:t>
            </a:fld>
            <a:endParaRPr lang="it-IT" dirty="0"/>
          </a:p>
        </p:txBody>
      </p:sp>
    </p:spTree>
    <p:extLst>
      <p:ext uri="{BB962C8B-B14F-4D97-AF65-F5344CB8AC3E}">
        <p14:creationId xmlns:p14="http://schemas.microsoft.com/office/powerpoint/2010/main" val="114293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0" dirty="0" smtClean="0"/>
              <a:t>Le conclusioni del Trattato</a:t>
            </a:r>
            <a:endParaRPr lang="it-IT" b="0" dirty="0"/>
          </a:p>
        </p:txBody>
      </p:sp>
      <p:sp>
        <p:nvSpPr>
          <p:cNvPr id="3" name="Segnaposto contenuto 2"/>
          <p:cNvSpPr>
            <a:spLocks noGrp="1"/>
          </p:cNvSpPr>
          <p:nvPr>
            <p:ph idx="1"/>
          </p:nvPr>
        </p:nvSpPr>
        <p:spPr/>
        <p:txBody>
          <a:bodyPr>
            <a:normAutofit fontScale="85000" lnSpcReduction="10000"/>
          </a:bodyPr>
          <a:lstStyle/>
          <a:p>
            <a:r>
              <a:rPr lang="it-IT" dirty="0" smtClean="0"/>
              <a:t>Il livello dei prezzi dei beni di consumo è indipendente dal livello dei prezzi dei beni di investimento. </a:t>
            </a:r>
          </a:p>
          <a:p>
            <a:r>
              <a:rPr lang="it-IT" dirty="0" smtClean="0"/>
              <a:t>Le banche, creando credito, non debbono fissare un tasso di interesse che eguagli risparmi e investimenti.</a:t>
            </a:r>
          </a:p>
          <a:p>
            <a:r>
              <a:rPr lang="it-IT" dirty="0" smtClean="0"/>
              <a:t>Se gli investimenti monetari superano i risparmi, aumenta il livello dei prezzi di consumo, mentre sono prodotti più beni di investimento</a:t>
            </a:r>
          </a:p>
          <a:p>
            <a:r>
              <a:rPr lang="it-IT" dirty="0" smtClean="0"/>
              <a:t>Gli imprenditori ottengono profitti più alti e il boom si autoalimenta.</a:t>
            </a:r>
            <a:endParaRPr lang="it-IT" dirty="0"/>
          </a:p>
        </p:txBody>
      </p:sp>
      <p:sp>
        <p:nvSpPr>
          <p:cNvPr id="5" name="Segnaposto piè di pagina 4"/>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16</a:t>
            </a:fld>
            <a:endParaRPr lang="it-IT" dirty="0"/>
          </a:p>
        </p:txBody>
      </p:sp>
    </p:spTree>
    <p:extLst>
      <p:ext uri="{BB962C8B-B14F-4D97-AF65-F5344CB8AC3E}">
        <p14:creationId xmlns:p14="http://schemas.microsoft.com/office/powerpoint/2010/main" val="83577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dirty="0" smtClean="0"/>
              <a:t>La </a:t>
            </a:r>
            <a:r>
              <a:rPr lang="it-IT" dirty="0"/>
              <a:t>G</a:t>
            </a:r>
            <a:r>
              <a:rPr lang="it-IT" dirty="0" smtClean="0"/>
              <a:t>eneral </a:t>
            </a:r>
            <a:r>
              <a:rPr lang="it-IT" dirty="0" err="1" smtClean="0"/>
              <a:t>Theory</a:t>
            </a:r>
            <a:r>
              <a:rPr lang="it-IT" dirty="0" smtClean="0"/>
              <a:t> (1936)</a:t>
            </a:r>
            <a:endParaRPr lang="it-IT" dirty="0"/>
          </a:p>
        </p:txBody>
      </p:sp>
      <p:sp>
        <p:nvSpPr>
          <p:cNvPr id="5" name="Segnaposto contenuto 4"/>
          <p:cNvSpPr>
            <a:spLocks noGrp="1"/>
          </p:cNvSpPr>
          <p:nvPr>
            <p:ph idx="1"/>
          </p:nvPr>
        </p:nvSpPr>
        <p:spPr/>
        <p:txBody>
          <a:bodyPr>
            <a:normAutofit fontScale="62500" lnSpcReduction="20000"/>
          </a:bodyPr>
          <a:lstStyle/>
          <a:p>
            <a:r>
              <a:rPr lang="it-IT" altLang="it-IT" b="1" i="1" dirty="0">
                <a:solidFill>
                  <a:srgbClr val="C00000"/>
                </a:solidFill>
                <a:effectLst>
                  <a:outerShdw blurRad="38100" dist="38100" dir="2700000" algn="tl">
                    <a:srgbClr val="000000">
                      <a:alpha val="43137"/>
                    </a:srgbClr>
                  </a:outerShdw>
                </a:effectLst>
              </a:rPr>
              <a:t>Teoria generale dell’occupazione, dell’interesse e della moneta</a:t>
            </a:r>
            <a:r>
              <a:rPr lang="it-IT" altLang="it-IT" dirty="0"/>
              <a:t>. Un’opera che vuole rappresentare il risultato di una “lotta di evasione da modi abituali di pensiero e di espressione”. </a:t>
            </a:r>
            <a:r>
              <a:rPr lang="it-IT" altLang="it-IT" dirty="0">
                <a:sym typeface="Wingdings" panose="05000000000000000000" pitchFamily="2" charset="2"/>
              </a:rPr>
              <a:t> Superare la teoria neoclassica dell’equilibrio </a:t>
            </a:r>
            <a:r>
              <a:rPr lang="it-IT" altLang="it-IT" i="1" dirty="0">
                <a:sym typeface="Wingdings" panose="05000000000000000000" pitchFamily="2" charset="2"/>
              </a:rPr>
              <a:t>market clearing</a:t>
            </a:r>
            <a:r>
              <a:rPr lang="it-IT" altLang="it-IT" dirty="0">
                <a:sym typeface="Wingdings" panose="05000000000000000000" pitchFamily="2" charset="2"/>
              </a:rPr>
              <a:t>. </a:t>
            </a:r>
            <a:endParaRPr lang="it-IT" altLang="it-IT" sz="1400" dirty="0"/>
          </a:p>
          <a:p>
            <a:r>
              <a:rPr lang="it-IT" altLang="it-IT" dirty="0"/>
              <a:t> Keynes critica la tradizione “classica” da Ricardo a … </a:t>
            </a:r>
            <a:r>
              <a:rPr lang="it-IT" altLang="it-IT" dirty="0" err="1"/>
              <a:t>Pigou</a:t>
            </a:r>
            <a:r>
              <a:rPr lang="it-IT" altLang="it-IT" dirty="0"/>
              <a:t> </a:t>
            </a:r>
            <a:r>
              <a:rPr lang="it-IT" altLang="it-IT" dirty="0">
                <a:sym typeface="Wingdings" panose="05000000000000000000" pitchFamily="2" charset="2"/>
              </a:rPr>
              <a:t> tutti coloro che sottoscrivono la “legge di </a:t>
            </a:r>
            <a:r>
              <a:rPr lang="it-IT" altLang="it-IT" dirty="0" err="1">
                <a:sym typeface="Wingdings" panose="05000000000000000000" pitchFamily="2" charset="2"/>
              </a:rPr>
              <a:t>Say</a:t>
            </a:r>
            <a:r>
              <a:rPr lang="it-IT" altLang="it-IT" dirty="0" smtClean="0">
                <a:sym typeface="Wingdings" panose="05000000000000000000" pitchFamily="2" charset="2"/>
              </a:rPr>
              <a:t>”.</a:t>
            </a:r>
            <a:endParaRPr lang="it-IT" altLang="it-IT" sz="1050" dirty="0">
              <a:sym typeface="Wingdings" panose="05000000000000000000" pitchFamily="2" charset="2"/>
            </a:endParaRPr>
          </a:p>
          <a:p>
            <a:r>
              <a:rPr lang="it-IT" altLang="it-IT" dirty="0"/>
              <a:t>L’opera è divisa in due parti:</a:t>
            </a:r>
          </a:p>
          <a:p>
            <a:r>
              <a:rPr lang="it-IT" altLang="it-IT" b="1" dirty="0">
                <a:solidFill>
                  <a:srgbClr val="C00000"/>
                </a:solidFill>
                <a:effectLst>
                  <a:outerShdw blurRad="38100" dist="38100" dir="2700000" algn="tl">
                    <a:srgbClr val="000000">
                      <a:alpha val="43137"/>
                    </a:srgbClr>
                  </a:outerShdw>
                </a:effectLst>
              </a:rPr>
              <a:t>1a parte</a:t>
            </a:r>
            <a:r>
              <a:rPr lang="it-IT" altLang="it-IT" dirty="0"/>
              <a:t>: modello strutturato in 4 mercati (ipotesi di salari costanti):</a:t>
            </a:r>
          </a:p>
          <a:p>
            <a:r>
              <a:rPr lang="it-IT" altLang="it-IT" dirty="0"/>
              <a:t>	- mercato del lavoro</a:t>
            </a:r>
          </a:p>
          <a:p>
            <a:r>
              <a:rPr lang="it-IT" altLang="it-IT" dirty="0"/>
              <a:t>	- mercato dei beni</a:t>
            </a:r>
          </a:p>
          <a:p>
            <a:r>
              <a:rPr lang="it-IT" altLang="it-IT" dirty="0"/>
              <a:t>	- mercato del capitale</a:t>
            </a:r>
          </a:p>
          <a:p>
            <a:r>
              <a:rPr lang="it-IT" altLang="it-IT" dirty="0"/>
              <a:t>	- mercato della moneta</a:t>
            </a:r>
          </a:p>
          <a:p>
            <a:r>
              <a:rPr lang="it-IT" altLang="it-IT" b="1" dirty="0">
                <a:solidFill>
                  <a:srgbClr val="C00000"/>
                </a:solidFill>
                <a:effectLst>
                  <a:outerShdw blurRad="38100" dist="38100" dir="2700000" algn="tl">
                    <a:srgbClr val="000000">
                      <a:alpha val="43137"/>
                    </a:srgbClr>
                  </a:outerShdw>
                </a:effectLst>
              </a:rPr>
              <a:t>2a parte</a:t>
            </a:r>
            <a:r>
              <a:rPr lang="it-IT" altLang="it-IT" dirty="0"/>
              <a:t>: ipotesi di salari flessibili </a:t>
            </a:r>
            <a:r>
              <a:rPr lang="it-IT" altLang="it-IT" dirty="0">
                <a:sym typeface="Wingdings" panose="05000000000000000000" pitchFamily="2" charset="2"/>
              </a:rPr>
              <a:t> analisi complessa e largamente congetturale</a:t>
            </a:r>
            <a:endParaRPr lang="it-IT" altLang="it-IT" dirty="0"/>
          </a:p>
          <a:p>
            <a:pPr marL="0" indent="0">
              <a:buNone/>
            </a:pPr>
            <a:endParaRPr lang="it-IT" dirty="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
        <p:nvSpPr>
          <p:cNvPr id="3" name="Segnaposto numero diapositiva 2"/>
          <p:cNvSpPr>
            <a:spLocks noGrp="1"/>
          </p:cNvSpPr>
          <p:nvPr>
            <p:ph type="sldNum" sz="quarter" idx="12"/>
          </p:nvPr>
        </p:nvSpPr>
        <p:spPr/>
        <p:txBody>
          <a:bodyPr/>
          <a:lstStyle/>
          <a:p>
            <a:fld id="{65A5D2F2-A109-7144-80E6-3AAACABD5BA2}" type="slidenum">
              <a:rPr lang="it-IT" smtClean="0"/>
              <a:pPr/>
              <a:t>17</a:t>
            </a:fld>
            <a:endParaRPr lang="it-IT" dirty="0"/>
          </a:p>
        </p:txBody>
      </p:sp>
    </p:spTree>
    <p:extLst>
      <p:ext uri="{BB962C8B-B14F-4D97-AF65-F5344CB8AC3E}">
        <p14:creationId xmlns:p14="http://schemas.microsoft.com/office/powerpoint/2010/main" val="420757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fade">
                                      <p:cBhvr>
                                        <p:cTn id="4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88406BE3-8C80-424F-B5A7-2FA4162C5B7B}" type="slidenum">
              <a:rPr lang="it-IT" altLang="it-IT" sz="1400"/>
              <a:pPr eaLnBrk="1" hangingPunct="1"/>
              <a:t>18</a:t>
            </a:fld>
            <a:endParaRPr lang="it-IT" altLang="it-IT" sz="1400"/>
          </a:p>
        </p:txBody>
      </p:sp>
      <p:sp>
        <p:nvSpPr>
          <p:cNvPr id="8194" name="Rectangle 2"/>
          <p:cNvSpPr>
            <a:spLocks noGrp="1" noChangeArrowheads="1"/>
          </p:cNvSpPr>
          <p:nvPr>
            <p:ph type="title"/>
          </p:nvPr>
        </p:nvSpPr>
        <p:spPr/>
        <p:txBody>
          <a:bodyPr>
            <a:normAutofit fontScale="90000"/>
          </a:bodyPr>
          <a:lstStyle/>
          <a:p>
            <a:pPr eaLnBrk="1" hangingPunct="1">
              <a:defRPr/>
            </a:pPr>
            <a:r>
              <a:rPr lang="it-IT" dirty="0" smtClean="0"/>
              <a:t>Il mondo reale</a:t>
            </a:r>
          </a:p>
        </p:txBody>
      </p:sp>
      <p:sp>
        <p:nvSpPr>
          <p:cNvPr id="8195" name="Rectangle 3"/>
          <p:cNvSpPr>
            <a:spLocks noGrp="1" noChangeArrowheads="1"/>
          </p:cNvSpPr>
          <p:nvPr>
            <p:ph type="body" idx="1"/>
          </p:nvPr>
        </p:nvSpPr>
        <p:spPr/>
        <p:txBody>
          <a:bodyPr>
            <a:normAutofit lnSpcReduction="10000"/>
          </a:bodyPr>
          <a:lstStyle/>
          <a:p>
            <a:pPr eaLnBrk="1" hangingPunct="1">
              <a:lnSpc>
                <a:spcPct val="90000"/>
              </a:lnSpc>
            </a:pPr>
            <a:r>
              <a:rPr lang="it-IT" altLang="it-IT" sz="2800" dirty="0" smtClean="0"/>
              <a:t>Occorre tenere conto del modo in cui i prezzi e i salari si formano nel mondo reale</a:t>
            </a:r>
          </a:p>
          <a:p>
            <a:pPr lvl="1" eaLnBrk="1" hangingPunct="1">
              <a:lnSpc>
                <a:spcPct val="90000"/>
              </a:lnSpc>
            </a:pPr>
            <a:r>
              <a:rPr lang="it-IT" altLang="it-IT" sz="2400" dirty="0" smtClean="0"/>
              <a:t>Le condizioni del mercato sono tali che molti prezzi e i salari non variano immediatamente al variare delle condizioni del mercato</a:t>
            </a:r>
          </a:p>
          <a:p>
            <a:pPr lvl="2" eaLnBrk="1" hangingPunct="1">
              <a:lnSpc>
                <a:spcPct val="90000"/>
              </a:lnSpc>
            </a:pPr>
            <a:r>
              <a:rPr lang="it-IT" altLang="it-IT" sz="2000" dirty="0" smtClean="0"/>
              <a:t>Rigidità dei prezzi e dei salari</a:t>
            </a:r>
          </a:p>
          <a:p>
            <a:pPr lvl="2" eaLnBrk="1" hangingPunct="1">
              <a:lnSpc>
                <a:spcPct val="90000"/>
              </a:lnSpc>
            </a:pPr>
            <a:r>
              <a:rPr lang="it-IT" altLang="it-IT" sz="2000" dirty="0" smtClean="0"/>
              <a:t>Le imprese riducono l’occupazione piuttosto che i salari quando la domanda diminuisce</a:t>
            </a:r>
          </a:p>
          <a:p>
            <a:pPr lvl="1" eaLnBrk="1" hangingPunct="1">
              <a:lnSpc>
                <a:spcPct val="90000"/>
              </a:lnSpc>
            </a:pPr>
            <a:r>
              <a:rPr lang="it-IT" altLang="it-IT" sz="2400" dirty="0" smtClean="0"/>
              <a:t>Il tempo in cui le forze del mercato operano è importante</a:t>
            </a:r>
          </a:p>
          <a:p>
            <a:pPr lvl="2" eaLnBrk="1" hangingPunct="1">
              <a:lnSpc>
                <a:spcPct val="90000"/>
              </a:lnSpc>
            </a:pPr>
            <a:r>
              <a:rPr lang="it-IT" altLang="it-IT" sz="2000" dirty="0" smtClean="0"/>
              <a:t>Gli economisti neoclassici ragionano come se tutte le forze che portano all’equilibrio agissero istantaneamente</a:t>
            </a:r>
          </a:p>
          <a:p>
            <a:pPr lvl="2" eaLnBrk="1" hangingPunct="1">
              <a:lnSpc>
                <a:spcPct val="90000"/>
              </a:lnSpc>
            </a:pPr>
            <a:r>
              <a:rPr lang="it-IT" altLang="it-IT" sz="2000" dirty="0" smtClean="0"/>
              <a:t>Keynes dice che «nel lungo periodo siamo tutti morti»</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1229860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195">
                                            <p:txEl>
                                              <p:pRg st="6" end="6"/>
                                            </p:txEl>
                                          </p:spTgt>
                                        </p:tgtEl>
                                        <p:attrNameLst>
                                          <p:attrName>style.visibility</p:attrName>
                                        </p:attrNameLst>
                                      </p:cBhvr>
                                      <p:to>
                                        <p:strVal val="visible"/>
                                      </p:to>
                                    </p:set>
                                    <p:anim calcmode="lin" valueType="num">
                                      <p:cBhvr additive="base">
                                        <p:cTn id="43" dur="5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B470C23-E603-438D-A0C4-DB639F5A94E5}" type="slidenum">
              <a:rPr lang="it-IT" altLang="it-IT" sz="1400"/>
              <a:pPr eaLnBrk="1" hangingPunct="1"/>
              <a:t>19</a:t>
            </a:fld>
            <a:endParaRPr lang="it-IT" altLang="it-IT" sz="1400"/>
          </a:p>
        </p:txBody>
      </p:sp>
      <p:sp>
        <p:nvSpPr>
          <p:cNvPr id="9218" name="Rectangle 2"/>
          <p:cNvSpPr>
            <a:spLocks noGrp="1" noChangeArrowheads="1"/>
          </p:cNvSpPr>
          <p:nvPr>
            <p:ph type="title"/>
          </p:nvPr>
        </p:nvSpPr>
        <p:spPr/>
        <p:txBody>
          <a:bodyPr>
            <a:normAutofit fontScale="90000"/>
          </a:bodyPr>
          <a:lstStyle/>
          <a:p>
            <a:pPr eaLnBrk="1" hangingPunct="1">
              <a:defRPr/>
            </a:pPr>
            <a:r>
              <a:rPr lang="it-IT" dirty="0" smtClean="0"/>
              <a:t>La moneta</a:t>
            </a:r>
          </a:p>
        </p:txBody>
      </p:sp>
      <p:sp>
        <p:nvSpPr>
          <p:cNvPr id="9219" name="Rectangle 3"/>
          <p:cNvSpPr>
            <a:spLocks noGrp="1" noChangeArrowheads="1"/>
          </p:cNvSpPr>
          <p:nvPr>
            <p:ph type="body" idx="1"/>
          </p:nvPr>
        </p:nvSpPr>
        <p:spPr/>
        <p:txBody>
          <a:bodyPr/>
          <a:lstStyle/>
          <a:p>
            <a:pPr eaLnBrk="1" hangingPunct="1">
              <a:lnSpc>
                <a:spcPct val="90000"/>
              </a:lnSpc>
              <a:defRPr/>
            </a:pPr>
            <a:r>
              <a:rPr lang="it-IT" sz="2400" dirty="0" smtClean="0"/>
              <a:t>Gli economisti neoclassici considerano la moneta unicamente come </a:t>
            </a:r>
            <a:r>
              <a:rPr lang="it-IT" sz="2400" b="1" dirty="0" smtClean="0">
                <a:solidFill>
                  <a:srgbClr val="C00000"/>
                </a:solidFill>
                <a:effectLst>
                  <a:outerShdw blurRad="38100" dist="38100" dir="2700000" algn="tl">
                    <a:srgbClr val="000000"/>
                  </a:outerShdw>
                </a:effectLst>
              </a:rPr>
              <a:t>mezzo di scambio</a:t>
            </a:r>
          </a:p>
          <a:p>
            <a:pPr lvl="1" eaLnBrk="1" hangingPunct="1">
              <a:lnSpc>
                <a:spcPct val="90000"/>
              </a:lnSpc>
              <a:defRPr/>
            </a:pPr>
            <a:r>
              <a:rPr lang="it-IT" sz="2000" dirty="0" smtClean="0"/>
              <a:t>Serve a facilitare le transazioni</a:t>
            </a:r>
          </a:p>
          <a:p>
            <a:pPr lvl="1" eaLnBrk="1" hangingPunct="1">
              <a:lnSpc>
                <a:spcPct val="90000"/>
              </a:lnSpc>
              <a:defRPr/>
            </a:pPr>
            <a:r>
              <a:rPr lang="it-IT" sz="2000" dirty="0" smtClean="0"/>
              <a:t>La moneta non è mai domandata per sé, ma per disfarsene</a:t>
            </a:r>
          </a:p>
          <a:p>
            <a:pPr eaLnBrk="1" hangingPunct="1">
              <a:lnSpc>
                <a:spcPct val="90000"/>
              </a:lnSpc>
              <a:defRPr/>
            </a:pPr>
            <a:r>
              <a:rPr lang="it-IT" sz="2400" dirty="0" smtClean="0"/>
              <a:t>La moneta è anche </a:t>
            </a:r>
            <a:r>
              <a:rPr lang="it-IT" sz="2400" b="1" dirty="0" smtClean="0">
                <a:solidFill>
                  <a:srgbClr val="C00000"/>
                </a:solidFill>
                <a:effectLst>
                  <a:outerShdw blurRad="38100" dist="38100" dir="2700000" algn="tl">
                    <a:srgbClr val="000000"/>
                  </a:outerShdw>
                </a:effectLst>
              </a:rPr>
              <a:t>deposito di valore</a:t>
            </a:r>
          </a:p>
          <a:p>
            <a:pPr lvl="1" eaLnBrk="1" hangingPunct="1">
              <a:lnSpc>
                <a:spcPct val="90000"/>
              </a:lnSpc>
              <a:defRPr/>
            </a:pPr>
            <a:r>
              <a:rPr lang="it-IT" sz="2000" dirty="0" smtClean="0"/>
              <a:t>E’ “un legame tra presente e futuro”</a:t>
            </a:r>
          </a:p>
          <a:p>
            <a:pPr lvl="1" eaLnBrk="1" hangingPunct="1">
              <a:lnSpc>
                <a:spcPct val="90000"/>
              </a:lnSpc>
              <a:defRPr/>
            </a:pPr>
            <a:r>
              <a:rPr lang="it-IT" sz="2000" dirty="0" smtClean="0"/>
              <a:t>Durante i periodi di incertezza gli imprenditori preferiscono rimanere “</a:t>
            </a:r>
            <a:r>
              <a:rPr lang="it-IT" sz="2000" b="1" dirty="0" smtClean="0">
                <a:solidFill>
                  <a:srgbClr val="C00000"/>
                </a:solidFill>
                <a:effectLst>
                  <a:outerShdw blurRad="38100" dist="38100" dir="2700000" algn="tl">
                    <a:srgbClr val="000000">
                      <a:alpha val="43137"/>
                    </a:srgbClr>
                  </a:outerShdw>
                </a:effectLst>
              </a:rPr>
              <a:t>liquidi</a:t>
            </a:r>
            <a:r>
              <a:rPr lang="it-IT" sz="2000" dirty="0" smtClean="0"/>
              <a:t>”, cioè aspettare prima di utilizzare la moneta in loro possesso e trasferire nel futuro il potere d’acquisto</a:t>
            </a:r>
          </a:p>
          <a:p>
            <a:pPr lvl="1" eaLnBrk="1" hangingPunct="1">
              <a:lnSpc>
                <a:spcPct val="90000"/>
              </a:lnSpc>
              <a:defRPr/>
            </a:pPr>
            <a:r>
              <a:rPr lang="it-IT" sz="2000" dirty="0" smtClean="0"/>
              <a:t>Speculatori: se il tasso di interesse è basso detengono liquidità</a:t>
            </a:r>
          </a:p>
          <a:p>
            <a:pPr lvl="1" eaLnBrk="1" hangingPunct="1">
              <a:lnSpc>
                <a:spcPct val="90000"/>
              </a:lnSpc>
              <a:defRPr/>
            </a:pPr>
            <a:r>
              <a:rPr lang="it-IT" sz="2000" dirty="0" smtClean="0"/>
              <a:t>Si domanda moneta per tenerla e non per disfarsene subito per acquistare altri beni (di consumo o di investimento)</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800857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219">
                                            <p:txEl>
                                              <p:pRg st="6" end="6"/>
                                            </p:txEl>
                                          </p:spTgt>
                                        </p:tgtEl>
                                        <p:attrNameLst>
                                          <p:attrName>style.visibility</p:attrName>
                                        </p:attrNameLst>
                                      </p:cBhvr>
                                      <p:to>
                                        <p:strVal val="visible"/>
                                      </p:to>
                                    </p:set>
                                    <p:anim calcmode="lin" valueType="num">
                                      <p:cBhvr additive="base">
                                        <p:cTn id="43" dur="500" fill="hold"/>
                                        <p:tgtEl>
                                          <p:spTgt spid="92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92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9219">
                                            <p:txEl>
                                              <p:pRg st="7" end="7"/>
                                            </p:txEl>
                                          </p:spTgt>
                                        </p:tgtEl>
                                        <p:attrNameLst>
                                          <p:attrName>style.visibility</p:attrName>
                                        </p:attrNameLst>
                                      </p:cBhvr>
                                      <p:to>
                                        <p:strVal val="visible"/>
                                      </p:to>
                                    </p:set>
                                    <p:anim calcmode="lin" valueType="num">
                                      <p:cBhvr additive="base">
                                        <p:cTn id="49" dur="500" fill="hold"/>
                                        <p:tgtEl>
                                          <p:spTgt spid="921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92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6131" y="896144"/>
            <a:ext cx="8229600" cy="557946"/>
          </a:xfrm>
        </p:spPr>
        <p:txBody>
          <a:bodyPr>
            <a:normAutofit fontScale="90000"/>
          </a:bodyPr>
          <a:lstStyle/>
          <a:p>
            <a:r>
              <a:rPr lang="it-IT" kern="10" dirty="0">
                <a:ln w="9525">
                  <a:solidFill>
                    <a:srgbClr val="000000"/>
                  </a:solidFill>
                  <a:round/>
                  <a:headEnd/>
                  <a:tailEnd/>
                </a:ln>
                <a:latin typeface="Arial" panose="020B0604020202020204" pitchFamily="34" charset="0"/>
                <a:cs typeface="Arial" panose="020B0604020202020204" pitchFamily="34" charset="0"/>
              </a:rPr>
              <a:t>I primi anni di </a:t>
            </a:r>
            <a:r>
              <a:rPr lang="it-IT" kern="10" dirty="0" err="1" smtClean="0">
                <a:ln w="9525">
                  <a:solidFill>
                    <a:srgbClr val="000000"/>
                  </a:solidFill>
                  <a:round/>
                  <a:headEnd/>
                  <a:tailEnd/>
                </a:ln>
                <a:latin typeface="Arial" panose="020B0604020202020204" pitchFamily="34" charset="0"/>
                <a:cs typeface="Arial" panose="020B0604020202020204" pitchFamily="34" charset="0"/>
              </a:rPr>
              <a:t>Maynard</a:t>
            </a:r>
            <a:endParaRPr lang="it-IT" dirty="0"/>
          </a:p>
        </p:txBody>
      </p:sp>
      <p:sp>
        <p:nvSpPr>
          <p:cNvPr id="3" name="Segnaposto contenuto 2"/>
          <p:cNvSpPr>
            <a:spLocks noGrp="1"/>
          </p:cNvSpPr>
          <p:nvPr>
            <p:ph idx="1"/>
          </p:nvPr>
        </p:nvSpPr>
        <p:spPr>
          <a:xfrm>
            <a:off x="216131" y="1710314"/>
            <a:ext cx="8229600" cy="4525963"/>
          </a:xfrm>
        </p:spPr>
        <p:txBody>
          <a:bodyPr>
            <a:normAutofit fontScale="85000" lnSpcReduction="10000"/>
          </a:bodyPr>
          <a:lstStyle/>
          <a:p>
            <a:r>
              <a:rPr lang="it-IT" altLang="it-IT" dirty="0"/>
              <a:t>n. 5 giugno 1883 da John Neville, filosofo ed economista, </a:t>
            </a:r>
            <a:r>
              <a:rPr lang="it-IT" altLang="it-IT" dirty="0" err="1"/>
              <a:t>fellow</a:t>
            </a:r>
            <a:r>
              <a:rPr lang="it-IT" altLang="it-IT" dirty="0"/>
              <a:t> del </a:t>
            </a:r>
            <a:r>
              <a:rPr lang="it-IT" altLang="it-IT" dirty="0" err="1"/>
              <a:t>Pembroke</a:t>
            </a:r>
            <a:r>
              <a:rPr lang="it-IT" altLang="it-IT" dirty="0"/>
              <a:t> College, Cambridge, e da Florence Ada </a:t>
            </a:r>
            <a:r>
              <a:rPr lang="it-IT" altLang="it-IT" dirty="0" err="1"/>
              <a:t>Brown</a:t>
            </a:r>
            <a:r>
              <a:rPr lang="it-IT" altLang="it-IT" dirty="0"/>
              <a:t>, insegnante impegnata nella lotta per l’istruzione delle donne.</a:t>
            </a:r>
            <a:endParaRPr lang="it-IT" altLang="it-IT" sz="2000" dirty="0"/>
          </a:p>
          <a:p>
            <a:r>
              <a:rPr lang="it-IT" altLang="it-IT" dirty="0"/>
              <a:t>Frequenta in casa la crema dell’intellighenzia </a:t>
            </a:r>
            <a:r>
              <a:rPr lang="it-IT" altLang="it-IT" dirty="0" err="1"/>
              <a:t>cantabigense</a:t>
            </a:r>
            <a:r>
              <a:rPr lang="it-IT" altLang="it-IT" dirty="0"/>
              <a:t>, tra cui Alfred Marshall e Henry </a:t>
            </a:r>
            <a:r>
              <a:rPr lang="it-IT" altLang="it-IT" dirty="0" err="1"/>
              <a:t>Sidgwick</a:t>
            </a:r>
            <a:r>
              <a:rPr lang="it-IT" altLang="it-IT" dirty="0"/>
              <a:t>.</a:t>
            </a:r>
          </a:p>
          <a:p>
            <a:endParaRPr lang="it-IT" altLang="it-IT" sz="1600" dirty="0"/>
          </a:p>
          <a:p>
            <a:r>
              <a:rPr lang="it-IT" altLang="it-IT" dirty="0"/>
              <a:t>Studia a </a:t>
            </a:r>
            <a:r>
              <a:rPr lang="it-IT" altLang="it-IT" dirty="0" err="1"/>
              <a:t>Eton</a:t>
            </a:r>
            <a:r>
              <a:rPr lang="it-IT" altLang="it-IT" dirty="0"/>
              <a:t> e poi al </a:t>
            </a:r>
            <a:r>
              <a:rPr lang="it-IT" altLang="it-IT" dirty="0" err="1"/>
              <a:t>King’s</a:t>
            </a:r>
            <a:r>
              <a:rPr lang="it-IT" altLang="it-IT" dirty="0"/>
              <a:t> College di Cambridge (1902) con una borsa di studio in matematica e materie classiche.</a:t>
            </a:r>
          </a:p>
          <a:p>
            <a:endParaRPr lang="it-IT" dirty="0"/>
          </a:p>
        </p:txBody>
      </p:sp>
      <p:sp>
        <p:nvSpPr>
          <p:cNvPr id="4" name="Segnaposto piè di pagina 3"/>
          <p:cNvSpPr>
            <a:spLocks noGrp="1"/>
          </p:cNvSpPr>
          <p:nvPr>
            <p:ph type="ftr" sz="quarter" idx="11"/>
          </p:nvPr>
        </p:nvSpPr>
        <p:spPr/>
        <p:txBody>
          <a:bodyPr/>
          <a:lstStyle/>
          <a:p>
            <a:r>
              <a:rPr lang="en-US" smtClean="0"/>
              <a:t>Jhon Maynard Keynes</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a:t>
            </a:fld>
            <a:endParaRPr lang="it-IT" dirty="0"/>
          </a:p>
        </p:txBody>
      </p:sp>
    </p:spTree>
    <p:extLst>
      <p:ext uri="{BB962C8B-B14F-4D97-AF65-F5344CB8AC3E}">
        <p14:creationId xmlns:p14="http://schemas.microsoft.com/office/powerpoint/2010/main" val="1378561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bodyPr>
          <a:lstStyle/>
          <a:p>
            <a:r>
              <a:rPr lang="it-IT" dirty="0"/>
              <a:t>I</a:t>
            </a:r>
            <a:r>
              <a:rPr lang="it-IT" dirty="0" smtClean="0"/>
              <a:t>l mercato della moneta</a:t>
            </a:r>
            <a:endParaRPr lang="it-IT" dirty="0"/>
          </a:p>
        </p:txBody>
      </p:sp>
      <p:sp>
        <p:nvSpPr>
          <p:cNvPr id="7" name="Segnaposto contenuto 6"/>
          <p:cNvSpPr>
            <a:spLocks noGrp="1"/>
          </p:cNvSpPr>
          <p:nvPr>
            <p:ph idx="1"/>
          </p:nvPr>
        </p:nvSpPr>
        <p:spPr/>
        <p:txBody>
          <a:bodyPr>
            <a:normAutofit fontScale="70000" lnSpcReduction="20000"/>
          </a:bodyPr>
          <a:lstStyle/>
          <a:p>
            <a:r>
              <a:rPr lang="it-IT" altLang="it-IT" i="1" dirty="0">
                <a:solidFill>
                  <a:srgbClr val="FF0000"/>
                </a:solidFill>
                <a:effectLst>
                  <a:outerShdw blurRad="38100" dist="38100" dir="2700000" algn="tl">
                    <a:srgbClr val="000000"/>
                  </a:outerShdw>
                </a:effectLst>
              </a:rPr>
              <a:t>i</a:t>
            </a:r>
            <a:r>
              <a:rPr lang="it-IT" altLang="it-IT" dirty="0">
                <a:solidFill>
                  <a:srgbClr val="660066"/>
                </a:solidFill>
                <a:effectLst>
                  <a:outerShdw blurRad="38100" dist="38100" dir="2700000" algn="tl">
                    <a:srgbClr val="000000"/>
                  </a:outerShdw>
                </a:effectLst>
              </a:rPr>
              <a:t> </a:t>
            </a:r>
            <a:r>
              <a:rPr lang="it-IT" altLang="it-IT" dirty="0"/>
              <a:t>è fissato sul mercato della moneta come risultato dell’interazione tra domanda e offerta di liquidità </a:t>
            </a:r>
            <a:r>
              <a:rPr lang="it-IT" altLang="it-IT" dirty="0">
                <a:solidFill>
                  <a:srgbClr val="660066"/>
                </a:solidFill>
                <a:effectLst>
                  <a:outerShdw blurRad="38100" dist="38100" dir="2700000" algn="tl">
                    <a:srgbClr val="000000"/>
                  </a:outerShdw>
                </a:effectLst>
              </a:rPr>
              <a:t>(</a:t>
            </a:r>
            <a:r>
              <a:rPr lang="it-IT" altLang="it-IT" i="1" dirty="0" err="1">
                <a:solidFill>
                  <a:srgbClr val="FF0000"/>
                </a:solidFill>
                <a:effectLst>
                  <a:outerShdw blurRad="38100" dist="38100" dir="2700000" algn="tl">
                    <a:srgbClr val="000000"/>
                  </a:outerShdw>
                </a:effectLst>
              </a:rPr>
              <a:t>L</a:t>
            </a:r>
            <a:r>
              <a:rPr lang="it-IT" altLang="it-IT" i="1" baseline="-25000" dirty="0" err="1">
                <a:solidFill>
                  <a:srgbClr val="FF0000"/>
                </a:solidFill>
                <a:effectLst>
                  <a:outerShdw blurRad="38100" dist="38100" dir="2700000" algn="tl">
                    <a:srgbClr val="000000"/>
                  </a:outerShdw>
                </a:effectLst>
              </a:rPr>
              <a:t>d</a:t>
            </a:r>
            <a:r>
              <a:rPr lang="it-IT" altLang="it-IT" dirty="0">
                <a:solidFill>
                  <a:srgbClr val="FF0000"/>
                </a:solidFill>
                <a:effectLst>
                  <a:outerShdw blurRad="38100" dist="38100" dir="2700000" algn="tl">
                    <a:srgbClr val="000000"/>
                  </a:outerShdw>
                </a:effectLst>
              </a:rPr>
              <a:t> </a:t>
            </a:r>
            <a:r>
              <a:rPr lang="it-IT" altLang="it-IT" dirty="0"/>
              <a:t>e</a:t>
            </a:r>
            <a:r>
              <a:rPr lang="it-IT" altLang="it-IT" dirty="0">
                <a:solidFill>
                  <a:srgbClr val="660066"/>
                </a:solidFill>
                <a:effectLst>
                  <a:outerShdw blurRad="38100" dist="38100" dir="2700000" algn="tl">
                    <a:srgbClr val="000000"/>
                  </a:outerShdw>
                </a:effectLst>
              </a:rPr>
              <a:t> </a:t>
            </a:r>
            <a:r>
              <a:rPr lang="it-IT" altLang="it-IT" i="1" dirty="0" err="1">
                <a:solidFill>
                  <a:srgbClr val="FF0000"/>
                </a:solidFill>
                <a:effectLst>
                  <a:outerShdw blurRad="38100" dist="38100" dir="2700000" algn="tl">
                    <a:srgbClr val="000000"/>
                  </a:outerShdw>
                </a:effectLst>
              </a:rPr>
              <a:t>L</a:t>
            </a:r>
            <a:r>
              <a:rPr lang="it-IT" altLang="it-IT" i="1" baseline="-25000" dirty="0" err="1">
                <a:solidFill>
                  <a:srgbClr val="FF0000"/>
                </a:solidFill>
                <a:effectLst>
                  <a:outerShdw blurRad="38100" dist="38100" dir="2700000" algn="tl">
                    <a:srgbClr val="000000"/>
                  </a:outerShdw>
                </a:effectLst>
              </a:rPr>
              <a:t>s</a:t>
            </a:r>
            <a:r>
              <a:rPr lang="it-IT" altLang="it-IT" dirty="0" smtClean="0">
                <a:solidFill>
                  <a:srgbClr val="660066"/>
                </a:solidFill>
                <a:effectLst>
                  <a:outerShdw blurRad="38100" dist="38100" dir="2700000" algn="tl">
                    <a:srgbClr val="000000"/>
                  </a:outerShdw>
                </a:effectLst>
              </a:rPr>
              <a:t>).</a:t>
            </a:r>
            <a:endParaRPr lang="it-IT" altLang="it-IT" sz="1050" dirty="0">
              <a:solidFill>
                <a:srgbClr val="660066"/>
              </a:solidFill>
              <a:effectLst>
                <a:outerShdw blurRad="38100" dist="38100" dir="2700000" algn="tl">
                  <a:srgbClr val="000000"/>
                </a:outerShdw>
              </a:effectLst>
            </a:endParaRPr>
          </a:p>
          <a:p>
            <a:r>
              <a:rPr lang="it-IT" altLang="it-IT" dirty="0"/>
              <a:t>Risparmio e investimento risultano separati. Nelle fasi di crisi si preferisce la liquidità all’investimento.</a:t>
            </a:r>
          </a:p>
          <a:p>
            <a:endParaRPr lang="it-IT" altLang="it-IT" sz="1600" dirty="0">
              <a:solidFill>
                <a:srgbClr val="660066"/>
              </a:solidFill>
              <a:effectLst>
                <a:outerShdw blurRad="38100" dist="38100" dir="2700000" algn="tl">
                  <a:srgbClr val="000000"/>
                </a:outerShdw>
              </a:effectLst>
            </a:endParaRPr>
          </a:p>
          <a:p>
            <a:r>
              <a:rPr lang="it-IT" altLang="it-IT" i="1" dirty="0">
                <a:solidFill>
                  <a:srgbClr val="FF0000"/>
                </a:solidFill>
                <a:effectLst>
                  <a:outerShdw blurRad="38100" dist="38100" dir="2700000" algn="tl">
                    <a:srgbClr val="000000"/>
                  </a:outerShdw>
                </a:effectLst>
              </a:rPr>
              <a:t>i</a:t>
            </a:r>
            <a:r>
              <a:rPr lang="it-IT" altLang="it-IT" dirty="0">
                <a:solidFill>
                  <a:srgbClr val="FF0000"/>
                </a:solidFill>
                <a:effectLst>
                  <a:outerShdw blurRad="38100" dist="38100" dir="2700000" algn="tl">
                    <a:srgbClr val="000000"/>
                  </a:outerShdw>
                </a:effectLst>
              </a:rPr>
              <a:t> =</a:t>
            </a:r>
            <a:r>
              <a:rPr lang="it-IT" altLang="it-IT" dirty="0">
                <a:solidFill>
                  <a:srgbClr val="660066"/>
                </a:solidFill>
                <a:effectLst>
                  <a:outerShdw blurRad="38100" dist="38100" dir="2700000" algn="tl">
                    <a:srgbClr val="000000"/>
                  </a:outerShdw>
                </a:effectLst>
              </a:rPr>
              <a:t> </a:t>
            </a:r>
            <a:r>
              <a:rPr lang="it-IT" altLang="it-IT" dirty="0"/>
              <a:t>prezzo per la rinuncia alla liquidità.</a:t>
            </a:r>
          </a:p>
          <a:p>
            <a:endParaRPr lang="it-IT" altLang="it-IT" sz="1100" dirty="0">
              <a:solidFill>
                <a:srgbClr val="660066"/>
              </a:solidFill>
              <a:effectLst>
                <a:outerShdw blurRad="38100" dist="38100" dir="2700000" algn="tl">
                  <a:srgbClr val="000000"/>
                </a:outerShdw>
              </a:effectLst>
            </a:endParaRPr>
          </a:p>
          <a:p>
            <a:r>
              <a:rPr lang="it-IT" altLang="it-IT" i="1" dirty="0" err="1">
                <a:solidFill>
                  <a:srgbClr val="FF0000"/>
                </a:solidFill>
                <a:effectLst>
                  <a:outerShdw blurRad="38100" dist="38100" dir="2700000" algn="tl">
                    <a:srgbClr val="000000"/>
                  </a:outerShdw>
                </a:effectLst>
              </a:rPr>
              <a:t>L</a:t>
            </a:r>
            <a:r>
              <a:rPr lang="it-IT" altLang="it-IT" i="1" baseline="-25000" dirty="0" err="1">
                <a:solidFill>
                  <a:srgbClr val="FF0000"/>
                </a:solidFill>
                <a:effectLst>
                  <a:outerShdw blurRad="38100" dist="38100" dir="2700000" algn="tl">
                    <a:srgbClr val="000000"/>
                  </a:outerShdw>
                </a:effectLst>
              </a:rPr>
              <a:t>s</a:t>
            </a:r>
            <a:r>
              <a:rPr lang="it-IT" altLang="it-IT" i="1" baseline="-25000" dirty="0">
                <a:solidFill>
                  <a:srgbClr val="FF0000"/>
                </a:solidFill>
                <a:effectLst>
                  <a:outerShdw blurRad="38100" dist="38100" dir="2700000" algn="tl">
                    <a:srgbClr val="000000"/>
                  </a:outerShdw>
                </a:effectLst>
              </a:rPr>
              <a:t> </a:t>
            </a:r>
            <a:r>
              <a:rPr lang="it-IT" altLang="it-IT" dirty="0">
                <a:solidFill>
                  <a:srgbClr val="FF0000"/>
                </a:solidFill>
                <a:effectLst>
                  <a:outerShdw blurRad="38100" dist="38100" dir="2700000" algn="tl">
                    <a:srgbClr val="000000"/>
                  </a:outerShdw>
                </a:effectLst>
              </a:rPr>
              <a:t>=</a:t>
            </a:r>
            <a:r>
              <a:rPr lang="it-IT" altLang="it-IT" dirty="0">
                <a:solidFill>
                  <a:srgbClr val="660066"/>
                </a:solidFill>
                <a:effectLst>
                  <a:outerShdw blurRad="38100" dist="38100" dir="2700000" algn="tl">
                    <a:srgbClr val="000000"/>
                  </a:outerShdw>
                </a:effectLst>
              </a:rPr>
              <a:t> </a:t>
            </a:r>
            <a:r>
              <a:rPr lang="it-IT" altLang="it-IT" dirty="0"/>
              <a:t>esogena</a:t>
            </a:r>
          </a:p>
          <a:p>
            <a:r>
              <a:rPr lang="it-IT" altLang="it-IT" b="1" i="1" dirty="0" err="1">
                <a:solidFill>
                  <a:srgbClr val="FF0000"/>
                </a:solidFill>
                <a:effectLst>
                  <a:outerShdw blurRad="38100" dist="38100" dir="2700000" algn="tl">
                    <a:srgbClr val="000000"/>
                  </a:outerShdw>
                </a:effectLst>
              </a:rPr>
              <a:t>L</a:t>
            </a:r>
            <a:r>
              <a:rPr lang="it-IT" altLang="it-IT" b="1" i="1" baseline="-25000" dirty="0" err="1">
                <a:solidFill>
                  <a:srgbClr val="FF0000"/>
                </a:solidFill>
                <a:effectLst>
                  <a:outerShdw blurRad="38100" dist="38100" dir="2700000" algn="tl">
                    <a:srgbClr val="000000"/>
                  </a:outerShdw>
                </a:effectLst>
              </a:rPr>
              <a:t>d</a:t>
            </a:r>
            <a:r>
              <a:rPr lang="it-IT" altLang="it-IT" b="1" dirty="0">
                <a:solidFill>
                  <a:srgbClr val="FF0000"/>
                </a:solidFill>
                <a:effectLst>
                  <a:outerShdw blurRad="38100" dist="38100" dir="2700000" algn="tl">
                    <a:srgbClr val="000000"/>
                  </a:outerShdw>
                </a:effectLst>
              </a:rPr>
              <a:t>:</a:t>
            </a:r>
            <a:r>
              <a:rPr lang="it-IT" altLang="it-IT" b="1" dirty="0">
                <a:solidFill>
                  <a:srgbClr val="660066"/>
                </a:solidFill>
                <a:effectLst>
                  <a:outerShdw blurRad="38100" dist="38100" dir="2700000" algn="tl">
                    <a:srgbClr val="000000"/>
                  </a:outerShdw>
                </a:effectLst>
              </a:rPr>
              <a:t> </a:t>
            </a:r>
            <a:r>
              <a:rPr lang="it-IT" altLang="it-IT" dirty="0"/>
              <a:t>3 motivi: </a:t>
            </a:r>
            <a:r>
              <a:rPr lang="it-IT" altLang="it-IT" dirty="0">
                <a:solidFill>
                  <a:srgbClr val="660066"/>
                </a:solidFill>
                <a:effectLst>
                  <a:outerShdw blurRad="38100" dist="38100" dir="2700000" algn="tl">
                    <a:srgbClr val="000000"/>
                  </a:outerShdw>
                </a:effectLst>
              </a:rPr>
              <a:t>	</a:t>
            </a:r>
            <a:r>
              <a:rPr lang="it-IT" altLang="it-IT" b="1" i="1" dirty="0">
                <a:solidFill>
                  <a:srgbClr val="FF0000"/>
                </a:solidFill>
                <a:effectLst>
                  <a:outerShdw blurRad="38100" dist="38100" dir="2700000" algn="tl">
                    <a:srgbClr val="000000"/>
                  </a:outerShdw>
                </a:effectLst>
              </a:rPr>
              <a:t>transattivo</a:t>
            </a:r>
            <a:r>
              <a:rPr lang="it-IT" altLang="it-IT" b="1" dirty="0">
                <a:solidFill>
                  <a:srgbClr val="660066"/>
                </a:solidFill>
                <a:effectLst>
                  <a:outerShdw blurRad="38100" dist="38100" dir="2700000" algn="tl">
                    <a:srgbClr val="000000"/>
                  </a:outerShdw>
                </a:effectLst>
              </a:rPr>
              <a:t> </a:t>
            </a:r>
            <a:r>
              <a:rPr lang="it-IT" altLang="it-IT" dirty="0"/>
              <a:t>e</a:t>
            </a:r>
            <a:r>
              <a:rPr lang="it-IT" altLang="it-IT" b="1" dirty="0">
                <a:solidFill>
                  <a:srgbClr val="660066"/>
                </a:solidFill>
                <a:effectLst>
                  <a:outerShdw blurRad="38100" dist="38100" dir="2700000" algn="tl">
                    <a:srgbClr val="000000"/>
                  </a:outerShdw>
                </a:effectLst>
              </a:rPr>
              <a:t> </a:t>
            </a:r>
            <a:r>
              <a:rPr lang="it-IT" altLang="it-IT" b="1" i="1" dirty="0">
                <a:solidFill>
                  <a:srgbClr val="FF0000"/>
                </a:solidFill>
                <a:effectLst>
                  <a:outerShdw blurRad="38100" dist="38100" dir="2700000" algn="tl">
                    <a:srgbClr val="000000"/>
                  </a:outerShdw>
                </a:effectLst>
              </a:rPr>
              <a:t>precauzionale</a:t>
            </a:r>
            <a:r>
              <a:rPr lang="it-IT" altLang="it-IT" dirty="0">
                <a:solidFill>
                  <a:srgbClr val="660066"/>
                </a:solidFill>
                <a:effectLst>
                  <a:outerShdw blurRad="38100" dist="38100" dir="2700000" algn="tl">
                    <a:srgbClr val="000000"/>
                  </a:outerShdw>
                </a:effectLst>
              </a:rPr>
              <a:t> </a:t>
            </a:r>
            <a:r>
              <a:rPr lang="it-IT" altLang="it-IT" dirty="0">
                <a:sym typeface="Wingdings" panose="05000000000000000000" pitchFamily="2" charset="2"/>
              </a:rPr>
              <a:t> funzione di </a:t>
            </a:r>
            <a:r>
              <a:rPr lang="it-IT" altLang="it-IT" dirty="0">
                <a:solidFill>
                  <a:srgbClr val="FF0000"/>
                </a:solidFill>
                <a:effectLst>
                  <a:outerShdw blurRad="38100" dist="38100" dir="2700000" algn="tl">
                    <a:srgbClr val="000000"/>
                  </a:outerShdw>
                </a:effectLst>
                <a:sym typeface="Wingdings" panose="05000000000000000000" pitchFamily="2" charset="2"/>
              </a:rPr>
              <a:t>Y</a:t>
            </a:r>
          </a:p>
          <a:p>
            <a:r>
              <a:rPr lang="it-IT" altLang="it-IT" dirty="0">
                <a:solidFill>
                  <a:srgbClr val="660066"/>
                </a:solidFill>
                <a:effectLst>
                  <a:outerShdw blurRad="38100" dist="38100" dir="2700000" algn="tl">
                    <a:srgbClr val="000000"/>
                  </a:outerShdw>
                </a:effectLst>
                <a:sym typeface="Wingdings" panose="05000000000000000000" pitchFamily="2" charset="2"/>
              </a:rPr>
              <a:t>		</a:t>
            </a:r>
            <a:r>
              <a:rPr lang="it-IT" altLang="it-IT" b="1" i="1" dirty="0">
                <a:solidFill>
                  <a:srgbClr val="FF0000"/>
                </a:solidFill>
                <a:effectLst>
                  <a:outerShdw blurRad="38100" dist="38100" dir="2700000" algn="tl">
                    <a:srgbClr val="000000"/>
                  </a:outerShdw>
                </a:effectLst>
                <a:sym typeface="Wingdings" panose="05000000000000000000" pitchFamily="2" charset="2"/>
              </a:rPr>
              <a:t>speculativo</a:t>
            </a:r>
            <a:r>
              <a:rPr lang="it-IT" altLang="it-IT" b="1" dirty="0">
                <a:solidFill>
                  <a:srgbClr val="660066"/>
                </a:solidFill>
                <a:effectLst>
                  <a:outerShdw blurRad="38100" dist="38100" dir="2700000" algn="tl">
                    <a:srgbClr val="000000"/>
                  </a:outerShdw>
                </a:effectLst>
                <a:sym typeface="Wingdings" panose="05000000000000000000" pitchFamily="2" charset="2"/>
              </a:rPr>
              <a:t> </a:t>
            </a:r>
            <a:r>
              <a:rPr lang="it-IT" altLang="it-IT" dirty="0">
                <a:sym typeface="Wingdings" panose="05000000000000000000" pitchFamily="2" charset="2"/>
              </a:rPr>
              <a:t> </a:t>
            </a:r>
            <a:r>
              <a:rPr lang="it-IT" altLang="it-IT" dirty="0" smtClean="0">
                <a:sym typeface="Wingdings" panose="05000000000000000000" pitchFamily="2" charset="2"/>
              </a:rPr>
              <a:t>funzione decrescente </a:t>
            </a:r>
            <a:r>
              <a:rPr lang="it-IT" altLang="it-IT" dirty="0">
                <a:sym typeface="Wingdings" panose="05000000000000000000" pitchFamily="2" charset="2"/>
              </a:rPr>
              <a:t>di </a:t>
            </a:r>
            <a:r>
              <a:rPr lang="it-IT" altLang="it-IT" b="1" i="1" dirty="0">
                <a:solidFill>
                  <a:srgbClr val="FF0000"/>
                </a:solidFill>
                <a:effectLst>
                  <a:outerShdw blurRad="38100" dist="38100" dir="2700000" algn="tl">
                    <a:srgbClr val="000000"/>
                  </a:outerShdw>
                </a:effectLst>
                <a:sym typeface="Wingdings" panose="05000000000000000000" pitchFamily="2" charset="2"/>
              </a:rPr>
              <a:t>i</a:t>
            </a:r>
            <a:r>
              <a:rPr lang="it-IT" altLang="it-IT" b="1" dirty="0">
                <a:solidFill>
                  <a:srgbClr val="660066"/>
                </a:solidFill>
                <a:effectLst>
                  <a:outerShdw blurRad="38100" dist="38100" dir="2700000" algn="tl">
                    <a:srgbClr val="000000"/>
                  </a:outerShdw>
                </a:effectLst>
                <a:sym typeface="Wingdings" panose="05000000000000000000" pitchFamily="2" charset="2"/>
              </a:rPr>
              <a:t>.</a:t>
            </a:r>
          </a:p>
          <a:p>
            <a:endParaRPr lang="it-IT" altLang="it-IT" sz="1100" dirty="0">
              <a:solidFill>
                <a:srgbClr val="660066"/>
              </a:solidFill>
              <a:effectLst>
                <a:outerShdw blurRad="38100" dist="38100" dir="2700000" algn="tl">
                  <a:srgbClr val="000000"/>
                </a:outerShdw>
              </a:effectLst>
              <a:sym typeface="Wingdings" panose="05000000000000000000" pitchFamily="2" charset="2"/>
            </a:endParaRPr>
          </a:p>
          <a:p>
            <a:r>
              <a:rPr lang="it-IT" altLang="it-IT" b="1" i="1" dirty="0">
                <a:solidFill>
                  <a:srgbClr val="FF0000"/>
                </a:solidFill>
                <a:effectLst>
                  <a:outerShdw blurRad="38100" dist="38100" dir="2700000" algn="tl">
                    <a:srgbClr val="000000"/>
                  </a:outerShdw>
                </a:effectLst>
              </a:rPr>
              <a:t>Meccanismo indiretto</a:t>
            </a:r>
            <a:r>
              <a:rPr lang="it-IT" altLang="it-IT" dirty="0">
                <a:solidFill>
                  <a:srgbClr val="660066"/>
                </a:solidFill>
                <a:effectLst>
                  <a:outerShdw blurRad="38100" dist="38100" dir="2700000" algn="tl">
                    <a:srgbClr val="000000"/>
                  </a:outerShdw>
                </a:effectLst>
              </a:rPr>
              <a:t>: </a:t>
            </a:r>
            <a:r>
              <a:rPr lang="it-IT" altLang="it-IT" dirty="0"/>
              <a:t>un aumento di </a:t>
            </a:r>
            <a:r>
              <a:rPr lang="it-IT" altLang="it-IT" b="1" i="1" dirty="0" err="1">
                <a:solidFill>
                  <a:srgbClr val="FF0000"/>
                </a:solidFill>
                <a:effectLst>
                  <a:outerShdw blurRad="38100" dist="38100" dir="2700000" algn="tl">
                    <a:srgbClr val="000000"/>
                  </a:outerShdw>
                </a:effectLst>
              </a:rPr>
              <a:t>L</a:t>
            </a:r>
            <a:r>
              <a:rPr lang="it-IT" altLang="it-IT" b="1" i="1" baseline="-25000" dirty="0" err="1">
                <a:solidFill>
                  <a:srgbClr val="FF0000"/>
                </a:solidFill>
                <a:effectLst>
                  <a:outerShdw blurRad="38100" dist="38100" dir="2700000" algn="tl">
                    <a:srgbClr val="000000"/>
                  </a:outerShdw>
                </a:effectLst>
              </a:rPr>
              <a:t>s</a:t>
            </a:r>
            <a:r>
              <a:rPr lang="it-IT" altLang="it-IT" dirty="0">
                <a:solidFill>
                  <a:srgbClr val="660066"/>
                </a:solidFill>
                <a:effectLst>
                  <a:outerShdw blurRad="38100" dist="38100" dir="2700000" algn="tl">
                    <a:srgbClr val="000000"/>
                  </a:outerShdw>
                </a:effectLst>
              </a:rPr>
              <a:t> </a:t>
            </a:r>
            <a:r>
              <a:rPr lang="it-IT" altLang="it-IT" dirty="0"/>
              <a:t>provoca un calo di </a:t>
            </a:r>
            <a:r>
              <a:rPr lang="it-IT" altLang="it-IT" i="1" dirty="0">
                <a:solidFill>
                  <a:srgbClr val="FF0000"/>
                </a:solidFill>
                <a:effectLst>
                  <a:outerShdw blurRad="38100" dist="38100" dir="2700000" algn="tl">
                    <a:srgbClr val="000000"/>
                  </a:outerShdw>
                </a:effectLst>
              </a:rPr>
              <a:t>i</a:t>
            </a:r>
            <a:r>
              <a:rPr lang="it-IT" altLang="it-IT" dirty="0">
                <a:solidFill>
                  <a:srgbClr val="660066"/>
                </a:solidFill>
                <a:effectLst>
                  <a:outerShdw blurRad="38100" dist="38100" dir="2700000" algn="tl">
                    <a:srgbClr val="000000"/>
                  </a:outerShdw>
                </a:effectLst>
              </a:rPr>
              <a:t> </a:t>
            </a:r>
            <a:r>
              <a:rPr lang="it-IT" altLang="it-IT" dirty="0"/>
              <a:t>e un aumento di </a:t>
            </a:r>
            <a:r>
              <a:rPr lang="it-IT" altLang="it-IT" b="1" dirty="0">
                <a:solidFill>
                  <a:srgbClr val="FF0000"/>
                </a:solidFill>
                <a:effectLst>
                  <a:outerShdw blurRad="38100" dist="38100" dir="2700000" algn="tl">
                    <a:srgbClr val="000000"/>
                  </a:outerShdw>
                </a:effectLst>
              </a:rPr>
              <a:t>I</a:t>
            </a:r>
            <a:r>
              <a:rPr lang="it-IT" altLang="it-IT" dirty="0">
                <a:solidFill>
                  <a:srgbClr val="660066"/>
                </a:solidFill>
                <a:effectLst>
                  <a:outerShdw blurRad="38100" dist="38100" dir="2700000" algn="tl">
                    <a:srgbClr val="000000"/>
                  </a:outerShdw>
                </a:effectLst>
              </a:rPr>
              <a:t> </a:t>
            </a:r>
            <a:r>
              <a:rPr lang="it-IT" altLang="it-IT" dirty="0"/>
              <a:t>a parità di aspettative</a:t>
            </a:r>
            <a:r>
              <a:rPr lang="it-IT" altLang="it-IT" dirty="0">
                <a:solidFill>
                  <a:srgbClr val="660066"/>
                </a:solidFill>
                <a:effectLst>
                  <a:outerShdw blurRad="38100" dist="38100" dir="2700000" algn="tl">
                    <a:srgbClr val="000000"/>
                  </a:outerShdw>
                </a:effectLst>
              </a:rPr>
              <a:t>.</a:t>
            </a:r>
          </a:p>
          <a:p>
            <a:endParaRPr lang="it-IT" altLang="it-IT" sz="1050" dirty="0">
              <a:solidFill>
                <a:srgbClr val="660066"/>
              </a:solidFill>
              <a:effectLst>
                <a:outerShdw blurRad="38100" dist="38100" dir="2700000" algn="tl">
                  <a:srgbClr val="000000"/>
                </a:outerShdw>
              </a:effectLst>
            </a:endParaRPr>
          </a:p>
          <a:p>
            <a:r>
              <a:rPr lang="it-IT" altLang="it-IT" dirty="0"/>
              <a:t>Rischi: 1. “</a:t>
            </a:r>
            <a:r>
              <a:rPr lang="it-IT" altLang="it-IT" b="1" dirty="0">
                <a:solidFill>
                  <a:srgbClr val="FF0000"/>
                </a:solidFill>
                <a:effectLst>
                  <a:outerShdw blurRad="38100" dist="38100" dir="2700000" algn="tl">
                    <a:srgbClr val="000000"/>
                  </a:outerShdw>
                </a:effectLst>
              </a:rPr>
              <a:t>trappola della liquidità</a:t>
            </a:r>
            <a:r>
              <a:rPr lang="it-IT" altLang="it-IT" dirty="0"/>
              <a:t>”; 2. peggioramento d. aspettative</a:t>
            </a:r>
          </a:p>
          <a:p>
            <a:endParaRPr lang="it-IT" dirty="0"/>
          </a:p>
        </p:txBody>
      </p:sp>
      <p:sp>
        <p:nvSpPr>
          <p:cNvPr id="4" name="Segnaposto piè di pagina 3"/>
          <p:cNvSpPr>
            <a:spLocks noGrp="1"/>
          </p:cNvSpPr>
          <p:nvPr>
            <p:ph type="ftr" sz="quarter" idx="11"/>
          </p:nvPr>
        </p:nvSpPr>
        <p:spPr/>
        <p:txBody>
          <a:bodyPr/>
          <a:lstStyle/>
          <a:p>
            <a:r>
              <a:rPr lang="en-US" smtClean="0"/>
              <a:t>Jhon Maynard Keynes</a:t>
            </a:r>
            <a:endParaRPr lang="it-IT" dirty="0"/>
          </a:p>
        </p:txBody>
      </p:sp>
      <p:sp>
        <p:nvSpPr>
          <p:cNvPr id="5" name="Segnaposto numero diapositiva 4"/>
          <p:cNvSpPr>
            <a:spLocks noGrp="1"/>
          </p:cNvSpPr>
          <p:nvPr>
            <p:ph type="sldNum" sz="quarter" idx="12"/>
          </p:nvPr>
        </p:nvSpPr>
        <p:spPr/>
        <p:txBody>
          <a:bodyPr/>
          <a:lstStyle/>
          <a:p>
            <a:fld id="{65A5D2F2-A109-7144-80E6-3AAACABD5BA2}" type="slidenum">
              <a:rPr lang="it-IT" smtClean="0"/>
              <a:pPr/>
              <a:t>20</a:t>
            </a:fld>
            <a:endParaRPr lang="it-IT" dirty="0"/>
          </a:p>
        </p:txBody>
      </p:sp>
    </p:spTree>
    <p:extLst>
      <p:ext uri="{BB962C8B-B14F-4D97-AF65-F5344CB8AC3E}">
        <p14:creationId xmlns:p14="http://schemas.microsoft.com/office/powerpoint/2010/main" val="4233977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numero diapositiva 5"/>
          <p:cNvSpPr>
            <a:spLocks noGrp="1"/>
          </p:cNvSpPr>
          <p:nvPr>
            <p:ph type="sldNum" sz="quarter" idx="12"/>
          </p:nvPr>
        </p:nvSpPr>
        <p:spPr>
          <a:noFill/>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66417B0-5D08-464F-ACD2-050404168258}" type="slidenum">
              <a:rPr lang="it-IT" altLang="it-IT" sz="1400"/>
              <a:pPr eaLnBrk="1" hangingPunct="1"/>
              <a:t>21</a:t>
            </a:fld>
            <a:endParaRPr lang="it-IT" altLang="it-IT" sz="1400"/>
          </a:p>
        </p:txBody>
      </p:sp>
      <p:sp>
        <p:nvSpPr>
          <p:cNvPr id="24579" name="Rectangle 2"/>
          <p:cNvSpPr>
            <a:spLocks noGrp="1" noChangeArrowheads="1"/>
          </p:cNvSpPr>
          <p:nvPr>
            <p:ph type="title"/>
          </p:nvPr>
        </p:nvSpPr>
        <p:spPr/>
        <p:txBody>
          <a:bodyPr>
            <a:normAutofit fontScale="90000"/>
          </a:bodyPr>
          <a:lstStyle/>
          <a:p>
            <a:pPr eaLnBrk="1" hangingPunct="1"/>
            <a:r>
              <a:rPr lang="it-IT" altLang="it-IT" smtClean="0"/>
              <a:t>Equilibrio e tasso di interesse</a:t>
            </a:r>
          </a:p>
        </p:txBody>
      </p:sp>
      <p:sp>
        <p:nvSpPr>
          <p:cNvPr id="24580" name="Rectangle 3"/>
          <p:cNvSpPr>
            <a:spLocks noGrp="1" noChangeArrowheads="1"/>
          </p:cNvSpPr>
          <p:nvPr>
            <p:ph type="body" idx="1"/>
          </p:nvPr>
        </p:nvSpPr>
        <p:spPr>
          <a:xfrm>
            <a:off x="610985" y="1575435"/>
            <a:ext cx="7772400" cy="1499730"/>
          </a:xfrm>
        </p:spPr>
        <p:txBody>
          <a:bodyPr>
            <a:normAutofit fontScale="62500" lnSpcReduction="20000"/>
          </a:bodyPr>
          <a:lstStyle/>
          <a:p>
            <a:pPr eaLnBrk="1" hangingPunct="1"/>
            <a:r>
              <a:rPr lang="it-IT" altLang="it-IT" dirty="0" smtClean="0"/>
              <a:t>L’interesse è un fenomeno </a:t>
            </a:r>
            <a:r>
              <a:rPr lang="it-IT" altLang="it-IT" b="1" dirty="0" smtClean="0">
                <a:solidFill>
                  <a:srgbClr val="C00000"/>
                </a:solidFill>
                <a:effectLst>
                  <a:outerShdw blurRad="38100" dist="38100" dir="2700000" algn="tl">
                    <a:srgbClr val="000000">
                      <a:alpha val="43137"/>
                    </a:srgbClr>
                  </a:outerShdw>
                </a:effectLst>
              </a:rPr>
              <a:t>monetario</a:t>
            </a:r>
          </a:p>
          <a:p>
            <a:pPr eaLnBrk="1" hangingPunct="1"/>
            <a:r>
              <a:rPr lang="it-IT" altLang="it-IT" dirty="0" smtClean="0"/>
              <a:t>L’offerta di moneta</a:t>
            </a:r>
            <a:r>
              <a:rPr lang="it-IT" altLang="it-IT" b="1" dirty="0" smtClean="0"/>
              <a:t> </a:t>
            </a:r>
            <a:r>
              <a:rPr lang="it-IT" altLang="it-IT" b="1" dirty="0" smtClean="0">
                <a:solidFill>
                  <a:srgbClr val="C00000"/>
                </a:solidFill>
                <a:effectLst>
                  <a:outerShdw blurRad="38100" dist="38100" dir="2700000" algn="tl">
                    <a:srgbClr val="000000">
                      <a:alpha val="43137"/>
                    </a:srgbClr>
                  </a:outerShdw>
                </a:effectLst>
              </a:rPr>
              <a:t>è data </a:t>
            </a:r>
            <a:r>
              <a:rPr lang="it-IT" altLang="it-IT" dirty="0" smtClean="0"/>
              <a:t>(Banca centrale</a:t>
            </a:r>
            <a:r>
              <a:rPr lang="it-IT" altLang="it-IT" dirty="0" smtClean="0"/>
              <a:t>). Retta verticale</a:t>
            </a:r>
          </a:p>
          <a:p>
            <a:pPr eaLnBrk="1" hangingPunct="1"/>
            <a:r>
              <a:rPr lang="it-IT" altLang="it-IT" dirty="0" smtClean="0"/>
              <a:t>La domanda di moneta decresce al crescere del tasso di interesse</a:t>
            </a:r>
            <a:endParaRPr lang="it-IT" altLang="it-IT" dirty="0" smtClean="0"/>
          </a:p>
        </p:txBody>
      </p:sp>
      <p:sp>
        <p:nvSpPr>
          <p:cNvPr id="24581" name="Rectangle 5"/>
          <p:cNvSpPr>
            <a:spLocks noChangeArrowheads="1"/>
          </p:cNvSpPr>
          <p:nvPr/>
        </p:nvSpPr>
        <p:spPr bwMode="auto">
          <a:xfrm>
            <a:off x="2714625" y="2276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it-IT" altLang="it-IT"/>
          </a:p>
        </p:txBody>
      </p:sp>
      <p:graphicFrame>
        <p:nvGraphicFramePr>
          <p:cNvPr id="24582" name="Object 4"/>
          <p:cNvGraphicFramePr>
            <a:graphicFrameLocks noChangeAspect="1"/>
          </p:cNvGraphicFramePr>
          <p:nvPr>
            <p:extLst>
              <p:ext uri="{D42A27DB-BD31-4B8C-83A1-F6EECF244321}">
                <p14:modId xmlns:p14="http://schemas.microsoft.com/office/powerpoint/2010/main" val="466204450"/>
              </p:ext>
            </p:extLst>
          </p:nvPr>
        </p:nvGraphicFramePr>
        <p:xfrm>
          <a:off x="457200" y="3093493"/>
          <a:ext cx="5257800" cy="3262313"/>
        </p:xfrm>
        <a:graphic>
          <a:graphicData uri="http://schemas.openxmlformats.org/presentationml/2006/ole">
            <mc:AlternateContent xmlns:mc="http://schemas.openxmlformats.org/markup-compatibility/2006">
              <mc:Choice xmlns:v="urn:schemas-microsoft-com:vml" Requires="v">
                <p:oleObj spid="_x0000_s9222" name="Picture" r:id="rId3" imgW="3714840" imgH="2305080" progId="Word.Picture.8">
                  <p:embed/>
                </p:oleObj>
              </mc:Choice>
              <mc:Fallback>
                <p:oleObj name="Picture" r:id="rId3" imgW="3714840" imgH="2305080" progId="Word.Picture.8">
                  <p:embed/>
                  <p:pic>
                    <p:nvPicPr>
                      <p:cNvPr id="24582" name="Object 4"/>
                      <p:cNvPicPr>
                        <a:picLocks noChangeAspect="1" noChangeArrowheads="1"/>
                      </p:cNvPicPr>
                      <p:nvPr/>
                    </p:nvPicPr>
                    <p:blipFill>
                      <a:blip r:embed="rId4"/>
                      <a:srcRect/>
                      <a:stretch>
                        <a:fillRect/>
                      </a:stretch>
                    </p:blipFill>
                    <p:spPr bwMode="auto">
                      <a:xfrm>
                        <a:off x="457200" y="3093493"/>
                        <a:ext cx="5257800"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CasellaDiTesto 1"/>
          <p:cNvSpPr txBox="1"/>
          <p:nvPr/>
        </p:nvSpPr>
        <p:spPr>
          <a:xfrm>
            <a:off x="5872942" y="2871443"/>
            <a:ext cx="2510443" cy="3139321"/>
          </a:xfrm>
          <a:prstGeom prst="rect">
            <a:avLst/>
          </a:prstGeom>
          <a:noFill/>
        </p:spPr>
        <p:txBody>
          <a:bodyPr wrap="square" rtlCol="0">
            <a:spAutoFit/>
          </a:bodyPr>
          <a:lstStyle/>
          <a:p>
            <a:r>
              <a:rPr lang="it-IT" dirty="0" smtClean="0"/>
              <a:t>Il tasso di interesse si determina nel mercato della moneta</a:t>
            </a:r>
          </a:p>
          <a:p>
            <a:r>
              <a:rPr lang="it-IT" dirty="0" smtClean="0"/>
              <a:t>Il tratto orizzontale della curva di domanda rappresenta la trappola della liquidità: l’aumento dell’offerta di moneta non determina una diminuzione del saggio di interesse</a:t>
            </a:r>
            <a:endParaRPr lang="it-IT" dirty="0"/>
          </a:p>
        </p:txBody>
      </p:sp>
    </p:spTree>
    <p:extLst>
      <p:ext uri="{BB962C8B-B14F-4D97-AF65-F5344CB8AC3E}">
        <p14:creationId xmlns:p14="http://schemas.microsoft.com/office/powerpoint/2010/main" val="20946376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A24AFC8-0DD2-437D-9E26-D070A39AC882}" type="slidenum">
              <a:rPr lang="it-IT" altLang="it-IT" sz="1400"/>
              <a:pPr eaLnBrk="1" hangingPunct="1"/>
              <a:t>22</a:t>
            </a:fld>
            <a:endParaRPr lang="it-IT" altLang="it-IT" sz="1400"/>
          </a:p>
        </p:txBody>
      </p:sp>
      <p:sp>
        <p:nvSpPr>
          <p:cNvPr id="11266" name="Rectangle 2"/>
          <p:cNvSpPr>
            <a:spLocks noGrp="1" noChangeArrowheads="1"/>
          </p:cNvSpPr>
          <p:nvPr>
            <p:ph type="title"/>
          </p:nvPr>
        </p:nvSpPr>
        <p:spPr/>
        <p:txBody>
          <a:bodyPr>
            <a:normAutofit fontScale="90000"/>
          </a:bodyPr>
          <a:lstStyle/>
          <a:p>
            <a:pPr eaLnBrk="1" hangingPunct="1">
              <a:defRPr/>
            </a:pPr>
            <a:r>
              <a:rPr lang="it-IT" dirty="0" smtClean="0"/>
              <a:t>Risparmi e investimenti</a:t>
            </a:r>
          </a:p>
        </p:txBody>
      </p:sp>
      <p:sp>
        <p:nvSpPr>
          <p:cNvPr id="11267" name="Rectangle 3"/>
          <p:cNvSpPr>
            <a:spLocks noGrp="1" noChangeArrowheads="1"/>
          </p:cNvSpPr>
          <p:nvPr>
            <p:ph type="body" idx="1"/>
          </p:nvPr>
        </p:nvSpPr>
        <p:spPr/>
        <p:txBody>
          <a:bodyPr>
            <a:normAutofit lnSpcReduction="10000"/>
          </a:bodyPr>
          <a:lstStyle/>
          <a:p>
            <a:pPr eaLnBrk="1" hangingPunct="1">
              <a:lnSpc>
                <a:spcPct val="90000"/>
              </a:lnSpc>
              <a:defRPr/>
            </a:pPr>
            <a:r>
              <a:rPr lang="it-IT" sz="2800" dirty="0" smtClean="0"/>
              <a:t>Il tasso di interesse non può automaticamente equilibrare risparmi e investimenti</a:t>
            </a:r>
          </a:p>
          <a:p>
            <a:pPr lvl="1" eaLnBrk="1" hangingPunct="1">
              <a:lnSpc>
                <a:spcPct val="90000"/>
              </a:lnSpc>
              <a:defRPr/>
            </a:pPr>
            <a:r>
              <a:rPr lang="it-IT" sz="2400" b="1" dirty="0" smtClean="0">
                <a:solidFill>
                  <a:srgbClr val="C00000"/>
                </a:solidFill>
                <a:effectLst>
                  <a:outerShdw blurRad="38100" dist="38100" dir="2700000" algn="tl">
                    <a:srgbClr val="000000"/>
                  </a:outerShdw>
                </a:effectLst>
              </a:rPr>
              <a:t>Si domanda moneta in quanto moneta</a:t>
            </a:r>
            <a:r>
              <a:rPr lang="it-IT" sz="2400" dirty="0" smtClean="0"/>
              <a:t>: l’interesse diviene un fenomeno monetario e non reale (compenso per la rinuncia alla liquidità)</a:t>
            </a:r>
          </a:p>
          <a:p>
            <a:pPr lvl="1" eaLnBrk="1" hangingPunct="1">
              <a:lnSpc>
                <a:spcPct val="90000"/>
              </a:lnSpc>
              <a:defRPr/>
            </a:pPr>
            <a:r>
              <a:rPr lang="it-IT" sz="2400" dirty="0" smtClean="0"/>
              <a:t>Gli investimenti dipendono dall’interesse, ma principalmente dagli “</a:t>
            </a:r>
            <a:r>
              <a:rPr lang="it-IT" sz="2400" b="1" dirty="0" err="1" smtClean="0">
                <a:solidFill>
                  <a:srgbClr val="C00000"/>
                </a:solidFill>
                <a:effectLst>
                  <a:outerShdw blurRad="38100" dist="38100" dir="2700000" algn="tl">
                    <a:srgbClr val="000000">
                      <a:alpha val="43137"/>
                    </a:srgbClr>
                  </a:outerShdw>
                </a:effectLst>
              </a:rPr>
              <a:t>animal</a:t>
            </a:r>
            <a:r>
              <a:rPr lang="it-IT" sz="2400" b="1" dirty="0" smtClean="0">
                <a:solidFill>
                  <a:srgbClr val="C00000"/>
                </a:solidFill>
                <a:effectLst>
                  <a:outerShdw blurRad="38100" dist="38100" dir="2700000" algn="tl">
                    <a:srgbClr val="000000">
                      <a:alpha val="43137"/>
                    </a:srgbClr>
                  </a:outerShdw>
                </a:effectLst>
              </a:rPr>
              <a:t> </a:t>
            </a:r>
            <a:r>
              <a:rPr lang="it-IT" sz="2400" b="1" dirty="0" err="1" smtClean="0">
                <a:solidFill>
                  <a:srgbClr val="C00000"/>
                </a:solidFill>
                <a:effectLst>
                  <a:outerShdw blurRad="38100" dist="38100" dir="2700000" algn="tl">
                    <a:srgbClr val="000000">
                      <a:alpha val="43137"/>
                    </a:srgbClr>
                  </a:outerShdw>
                </a:effectLst>
              </a:rPr>
              <a:t>spirits</a:t>
            </a:r>
            <a:r>
              <a:rPr lang="it-IT" sz="2400" dirty="0" smtClean="0"/>
              <a:t>”</a:t>
            </a:r>
          </a:p>
          <a:p>
            <a:pPr lvl="1" eaLnBrk="1" hangingPunct="1">
              <a:lnSpc>
                <a:spcPct val="90000"/>
              </a:lnSpc>
              <a:defRPr/>
            </a:pPr>
            <a:r>
              <a:rPr lang="it-IT" sz="2400" dirty="0" smtClean="0"/>
              <a:t>I risparmi dipendono in larga misura dalle abitudini di consumo delle famiglie, cioè dal reddito (quello che non è consumato viene risparmiato)</a:t>
            </a:r>
          </a:p>
          <a:p>
            <a:pPr lvl="1" eaLnBrk="1" hangingPunct="1">
              <a:lnSpc>
                <a:spcPct val="90000"/>
              </a:lnSpc>
              <a:defRPr/>
            </a:pPr>
            <a:r>
              <a:rPr lang="it-IT" sz="2400" dirty="0" smtClean="0"/>
              <a:t>Occorre trovare un meccanismo diverso da quello dell’interesse per vedere come risparmi e investimenti si equilibrano</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1393799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E4CD651-42D5-4197-8BCF-57EF9DFEEA7E}" type="slidenum">
              <a:rPr lang="it-IT" altLang="it-IT" sz="1400"/>
              <a:pPr eaLnBrk="1" hangingPunct="1"/>
              <a:t>23</a:t>
            </a:fld>
            <a:endParaRPr lang="it-IT" altLang="it-IT" sz="1400"/>
          </a:p>
        </p:txBody>
      </p:sp>
      <p:sp>
        <p:nvSpPr>
          <p:cNvPr id="34818" name="Rectangle 2"/>
          <p:cNvSpPr>
            <a:spLocks noGrp="1" noChangeArrowheads="1"/>
          </p:cNvSpPr>
          <p:nvPr>
            <p:ph type="title"/>
          </p:nvPr>
        </p:nvSpPr>
        <p:spPr/>
        <p:txBody>
          <a:bodyPr>
            <a:normAutofit fontScale="90000"/>
          </a:bodyPr>
          <a:lstStyle/>
          <a:p>
            <a:pPr eaLnBrk="1" hangingPunct="1">
              <a:defRPr/>
            </a:pPr>
            <a:r>
              <a:rPr lang="it-IT" smtClean="0"/>
              <a:t>La novità della </a:t>
            </a:r>
            <a:r>
              <a:rPr lang="it-IT" i="1" smtClean="0"/>
              <a:t>Teoria generale</a:t>
            </a:r>
            <a:endParaRPr lang="it-IT" smtClean="0"/>
          </a:p>
        </p:txBody>
      </p:sp>
      <p:sp>
        <p:nvSpPr>
          <p:cNvPr id="34820" name="AutoShape 4"/>
          <p:cNvSpPr>
            <a:spLocks noChangeArrowheads="1"/>
          </p:cNvSpPr>
          <p:nvPr/>
        </p:nvSpPr>
        <p:spPr bwMode="auto">
          <a:xfrm>
            <a:off x="990600" y="1981200"/>
            <a:ext cx="7315200" cy="3810000"/>
          </a:xfrm>
          <a:prstGeom prst="roundRect">
            <a:avLst>
              <a:gd name="adj" fmla="val 16667"/>
            </a:avLst>
          </a:prstGeom>
          <a:solidFill>
            <a:schemeClr val="accent2"/>
          </a:solidFill>
          <a:ln w="9525">
            <a:solidFill>
              <a:schemeClr val="tx1"/>
            </a:solidFill>
            <a:round/>
            <a:headEnd/>
            <a:tailEnd/>
          </a:ln>
          <a:effectLst>
            <a:outerShdw dist="152928" dir="2901988" algn="ctr" rotWithShape="0">
              <a:schemeClr val="bg2"/>
            </a:outerShdw>
          </a:effectLst>
        </p:spPr>
        <p:txBody>
          <a:bodyPr lIns="126000" rIns="162000" anchor="ctr"/>
          <a:lstStyle/>
          <a:p>
            <a:pPr algn="ctr">
              <a:spcBef>
                <a:spcPct val="20000"/>
              </a:spcBef>
              <a:defRPr/>
            </a:pPr>
            <a:endParaRPr lang="it-IT" sz="3200"/>
          </a:p>
          <a:p>
            <a:pPr algn="ctr">
              <a:spcBef>
                <a:spcPct val="20000"/>
              </a:spcBef>
              <a:defRPr/>
            </a:pPr>
            <a:r>
              <a:rPr lang="it-IT" sz="3200" b="1">
                <a:solidFill>
                  <a:schemeClr val="bg1"/>
                </a:solidFill>
              </a:rPr>
              <a:t>La novità “consiste nell’affermazione che non è il tasso di interesse, ma il livello dei redditi che assicura l’uguaglianza tra risparmi e investimenti” </a:t>
            </a:r>
          </a:p>
          <a:p>
            <a:pPr algn="ctr">
              <a:spcBef>
                <a:spcPct val="20000"/>
              </a:spcBef>
              <a:defRPr/>
            </a:pPr>
            <a:r>
              <a:rPr lang="it-IT" sz="3200" b="1">
                <a:solidFill>
                  <a:schemeClr val="bg1"/>
                </a:solidFill>
              </a:rPr>
              <a:t>Keynes, </a:t>
            </a:r>
            <a:r>
              <a:rPr lang="it-IT" sz="3200" b="1" i="1">
                <a:solidFill>
                  <a:schemeClr val="bg1"/>
                </a:solidFill>
              </a:rPr>
              <a:t>Collected Writings</a:t>
            </a:r>
            <a:endParaRPr lang="it-IT" sz="3200" b="1">
              <a:solidFill>
                <a:schemeClr val="bg1"/>
              </a:solidFill>
            </a:endParaRPr>
          </a:p>
          <a:p>
            <a:pPr algn="ctr">
              <a:defRPr/>
            </a:pPr>
            <a:endParaRPr lang="it-IT"/>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098300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additive="base">
                                        <p:cTn id="7" dur="500" fill="hold"/>
                                        <p:tgtEl>
                                          <p:spTgt spid="34820"/>
                                        </p:tgtEl>
                                        <p:attrNameLst>
                                          <p:attrName>ppt_x</p:attrName>
                                        </p:attrNameLst>
                                      </p:cBhvr>
                                      <p:tavLst>
                                        <p:tav tm="0">
                                          <p:val>
                                            <p:strVal val="0-#ppt_w/2"/>
                                          </p:val>
                                        </p:tav>
                                        <p:tav tm="100000">
                                          <p:val>
                                            <p:strVal val="#ppt_x"/>
                                          </p:val>
                                        </p:tav>
                                      </p:tavLst>
                                    </p:anim>
                                    <p:anim calcmode="lin" valueType="num">
                                      <p:cBhvr additive="base">
                                        <p:cTn id="8"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D0FA2DC-2FCB-47B7-AAAA-19F79BEF311D}" type="slidenum">
              <a:rPr lang="it-IT" altLang="it-IT" sz="1400"/>
              <a:pPr eaLnBrk="1" hangingPunct="1"/>
              <a:t>24</a:t>
            </a:fld>
            <a:endParaRPr lang="it-IT" altLang="it-IT" sz="1400"/>
          </a:p>
        </p:txBody>
      </p:sp>
      <p:sp>
        <p:nvSpPr>
          <p:cNvPr id="13314" name="Rectangle 2"/>
          <p:cNvSpPr>
            <a:spLocks noGrp="1" noChangeArrowheads="1"/>
          </p:cNvSpPr>
          <p:nvPr>
            <p:ph type="title"/>
          </p:nvPr>
        </p:nvSpPr>
        <p:spPr/>
        <p:txBody>
          <a:bodyPr>
            <a:normAutofit fontScale="90000"/>
          </a:bodyPr>
          <a:lstStyle/>
          <a:p>
            <a:pPr eaLnBrk="1" hangingPunct="1">
              <a:defRPr/>
            </a:pPr>
            <a:r>
              <a:rPr lang="it-IT" dirty="0" smtClean="0"/>
              <a:t>Le decisioni di domandare</a:t>
            </a:r>
          </a:p>
        </p:txBody>
      </p:sp>
      <p:sp>
        <p:nvSpPr>
          <p:cNvPr id="13315" name="Rectangle 3"/>
          <p:cNvSpPr>
            <a:spLocks noGrp="1" noChangeArrowheads="1"/>
          </p:cNvSpPr>
          <p:nvPr>
            <p:ph type="body" idx="1"/>
          </p:nvPr>
        </p:nvSpPr>
        <p:spPr/>
        <p:txBody>
          <a:bodyPr>
            <a:normAutofit lnSpcReduction="10000"/>
          </a:bodyPr>
          <a:lstStyle/>
          <a:p>
            <a:pPr eaLnBrk="1" hangingPunct="1">
              <a:lnSpc>
                <a:spcPct val="90000"/>
              </a:lnSpc>
              <a:defRPr/>
            </a:pPr>
            <a:r>
              <a:rPr lang="it-IT" sz="2400" dirty="0" smtClean="0"/>
              <a:t>Domanda di consumo</a:t>
            </a:r>
          </a:p>
          <a:p>
            <a:pPr lvl="1" eaLnBrk="1" hangingPunct="1">
              <a:lnSpc>
                <a:spcPct val="90000"/>
              </a:lnSpc>
              <a:defRPr/>
            </a:pPr>
            <a:r>
              <a:rPr lang="it-IT" sz="2000" dirty="0" smtClean="0"/>
              <a:t>Dipende dal </a:t>
            </a:r>
            <a:r>
              <a:rPr lang="it-IT" sz="2000" b="1" dirty="0" smtClean="0">
                <a:solidFill>
                  <a:srgbClr val="C00000"/>
                </a:solidFill>
                <a:effectLst>
                  <a:outerShdw blurRad="38100" dist="38100" dir="2700000" algn="tl">
                    <a:srgbClr val="000000"/>
                  </a:outerShdw>
                </a:effectLst>
              </a:rPr>
              <a:t>reddito</a:t>
            </a:r>
            <a:r>
              <a:rPr lang="it-IT" sz="2000" dirty="0" smtClean="0"/>
              <a:t> delle famiglie. Varia con le variazioni del reddito</a:t>
            </a:r>
          </a:p>
          <a:p>
            <a:pPr eaLnBrk="1" hangingPunct="1">
              <a:lnSpc>
                <a:spcPct val="90000"/>
              </a:lnSpc>
              <a:defRPr/>
            </a:pPr>
            <a:r>
              <a:rPr lang="it-IT" sz="2400" dirty="0" smtClean="0"/>
              <a:t>Domanda di investimenti</a:t>
            </a:r>
          </a:p>
          <a:p>
            <a:pPr lvl="1" eaLnBrk="1" hangingPunct="1">
              <a:lnSpc>
                <a:spcPct val="90000"/>
              </a:lnSpc>
              <a:defRPr/>
            </a:pPr>
            <a:r>
              <a:rPr lang="it-IT" sz="2000" dirty="0" smtClean="0"/>
              <a:t>E’ determinata dalle </a:t>
            </a:r>
            <a:r>
              <a:rPr lang="it-IT" sz="2000" b="1" dirty="0" smtClean="0">
                <a:solidFill>
                  <a:srgbClr val="C00000"/>
                </a:solidFill>
                <a:effectLst>
                  <a:outerShdw blurRad="38100" dist="38100" dir="2700000" algn="tl">
                    <a:srgbClr val="000000"/>
                  </a:outerShdw>
                </a:effectLst>
              </a:rPr>
              <a:t>aspettative</a:t>
            </a:r>
            <a:r>
              <a:rPr lang="it-IT" sz="2000" dirty="0" smtClean="0"/>
              <a:t> di profitti </a:t>
            </a:r>
            <a:r>
              <a:rPr lang="it-IT" sz="2000" dirty="0" smtClean="0"/>
              <a:t>futuri e dal </a:t>
            </a:r>
            <a:r>
              <a:rPr lang="it-IT" sz="2000" b="1" dirty="0" smtClean="0">
                <a:solidFill>
                  <a:srgbClr val="C00000"/>
                </a:solidFill>
                <a:effectLst>
                  <a:outerShdw blurRad="38100" dist="38100" dir="2700000" algn="tl">
                    <a:srgbClr val="000000">
                      <a:alpha val="43137"/>
                    </a:srgbClr>
                  </a:outerShdw>
                </a:effectLst>
              </a:rPr>
              <a:t>tasso di interesse</a:t>
            </a:r>
            <a:endParaRPr lang="it-IT" sz="2000" b="1" dirty="0" smtClean="0">
              <a:solidFill>
                <a:srgbClr val="C00000"/>
              </a:solidFill>
              <a:effectLst>
                <a:outerShdw blurRad="38100" dist="38100" dir="2700000" algn="tl">
                  <a:srgbClr val="000000">
                    <a:alpha val="43137"/>
                  </a:srgbClr>
                </a:outerShdw>
              </a:effectLst>
            </a:endParaRPr>
          </a:p>
          <a:p>
            <a:pPr lvl="1" eaLnBrk="1" hangingPunct="1">
              <a:lnSpc>
                <a:spcPct val="90000"/>
              </a:lnSpc>
              <a:defRPr/>
            </a:pPr>
            <a:r>
              <a:rPr lang="it-IT" sz="2000" dirty="0" smtClean="0"/>
              <a:t>Confronto tra previsioni di ricavi (incerti) e previsioni (conosciuti) di costi</a:t>
            </a:r>
          </a:p>
          <a:p>
            <a:pPr lvl="1" eaLnBrk="1" hangingPunct="1">
              <a:lnSpc>
                <a:spcPct val="90000"/>
              </a:lnSpc>
              <a:defRPr/>
            </a:pPr>
            <a:r>
              <a:rPr lang="it-IT" sz="2000" dirty="0" smtClean="0"/>
              <a:t>Dipende da previsioni ed è sostanzialmente instabile e volatile</a:t>
            </a:r>
          </a:p>
          <a:p>
            <a:pPr eaLnBrk="1" hangingPunct="1">
              <a:lnSpc>
                <a:spcPct val="90000"/>
              </a:lnSpc>
              <a:defRPr/>
            </a:pPr>
            <a:r>
              <a:rPr lang="it-IT" sz="2400" dirty="0" smtClean="0"/>
              <a:t>Domanda del governo e di esportazioni</a:t>
            </a:r>
          </a:p>
          <a:p>
            <a:pPr lvl="1" eaLnBrk="1" hangingPunct="1">
              <a:lnSpc>
                <a:spcPct val="90000"/>
              </a:lnSpc>
              <a:defRPr/>
            </a:pPr>
            <a:r>
              <a:rPr lang="it-IT" sz="2000" dirty="0" smtClean="0"/>
              <a:t>Anche queste componenti sono molto meno certe: il governo può spendere più o meno rispetto al suo reddito (motivi politici) e la domanda dall’estero dipende da decisioni “esterne” , cioè fuori dal sistema economico considerato</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1432229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5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 calcmode="lin" valueType="num">
                                      <p:cBhvr additive="base">
                                        <p:cTn id="37" dur="5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15">
                                            <p:txEl>
                                              <p:pRg st="6" end="6"/>
                                            </p:txEl>
                                          </p:spTgt>
                                        </p:tgtEl>
                                        <p:attrNameLst>
                                          <p:attrName>style.visibility</p:attrName>
                                        </p:attrNameLst>
                                      </p:cBhvr>
                                      <p:to>
                                        <p:strVal val="visible"/>
                                      </p:to>
                                    </p:set>
                                    <p:anim calcmode="lin" valueType="num">
                                      <p:cBhvr additive="base">
                                        <p:cTn id="43" dur="5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315">
                                            <p:txEl>
                                              <p:pRg st="7" end="7"/>
                                            </p:txEl>
                                          </p:spTgt>
                                        </p:tgtEl>
                                        <p:attrNameLst>
                                          <p:attrName>style.visibility</p:attrName>
                                        </p:attrNameLst>
                                      </p:cBhvr>
                                      <p:to>
                                        <p:strVal val="visible"/>
                                      </p:to>
                                    </p:set>
                                    <p:anim calcmode="lin" valueType="num">
                                      <p:cBhvr additive="base">
                                        <p:cTn id="49" dur="500" fill="hold"/>
                                        <p:tgtEl>
                                          <p:spTgt spid="1331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331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B6199C-6FB5-4D31-89B9-34D8BD99D7D3}" type="slidenum">
              <a:rPr lang="it-IT" altLang="it-IT" sz="1400"/>
              <a:pPr eaLnBrk="1" hangingPunct="1"/>
              <a:t>25</a:t>
            </a:fld>
            <a:endParaRPr lang="it-IT" altLang="it-IT" sz="1400"/>
          </a:p>
        </p:txBody>
      </p:sp>
      <p:sp>
        <p:nvSpPr>
          <p:cNvPr id="14338" name="Rectangle 2"/>
          <p:cNvSpPr>
            <a:spLocks noGrp="1" noChangeArrowheads="1"/>
          </p:cNvSpPr>
          <p:nvPr>
            <p:ph type="title"/>
          </p:nvPr>
        </p:nvSpPr>
        <p:spPr>
          <a:xfrm>
            <a:off x="457200" y="1122525"/>
            <a:ext cx="8229600" cy="557946"/>
          </a:xfrm>
        </p:spPr>
        <p:txBody>
          <a:bodyPr>
            <a:noAutofit/>
          </a:bodyPr>
          <a:lstStyle/>
          <a:p>
            <a:pPr eaLnBrk="1" hangingPunct="1">
              <a:defRPr/>
            </a:pPr>
            <a:r>
              <a:rPr lang="it-IT" sz="3200" dirty="0" smtClean="0"/>
              <a:t>Una semplificazione: famiglie e imprese</a:t>
            </a:r>
          </a:p>
        </p:txBody>
      </p:sp>
      <p:sp>
        <p:nvSpPr>
          <p:cNvPr id="14339" name="Rectangle 3"/>
          <p:cNvSpPr>
            <a:spLocks noGrp="1" noChangeArrowheads="1"/>
          </p:cNvSpPr>
          <p:nvPr>
            <p:ph type="body" idx="1"/>
          </p:nvPr>
        </p:nvSpPr>
        <p:spPr>
          <a:xfrm>
            <a:off x="457200" y="1900868"/>
            <a:ext cx="8229600" cy="4525963"/>
          </a:xfrm>
        </p:spPr>
        <p:txBody>
          <a:bodyPr>
            <a:normAutofit fontScale="92500"/>
          </a:bodyPr>
          <a:lstStyle/>
          <a:p>
            <a:pPr eaLnBrk="1" hangingPunct="1">
              <a:lnSpc>
                <a:spcPct val="90000"/>
              </a:lnSpc>
            </a:pPr>
            <a:r>
              <a:rPr lang="it-IT" altLang="it-IT" sz="2800" dirty="0" smtClean="0"/>
              <a:t>Immaginiamo che esistano solo famiglie e imprese</a:t>
            </a:r>
          </a:p>
          <a:p>
            <a:pPr lvl="1" eaLnBrk="1" hangingPunct="1">
              <a:lnSpc>
                <a:spcPct val="90000"/>
              </a:lnSpc>
            </a:pPr>
            <a:r>
              <a:rPr lang="it-IT" altLang="it-IT" sz="2400" dirty="0" smtClean="0"/>
              <a:t>Le famiglie decidono quanto consumare del loro reddito e quanto risparmiare</a:t>
            </a:r>
          </a:p>
          <a:p>
            <a:pPr lvl="1" eaLnBrk="1" hangingPunct="1">
              <a:lnSpc>
                <a:spcPct val="90000"/>
              </a:lnSpc>
            </a:pPr>
            <a:r>
              <a:rPr lang="it-IT" altLang="it-IT" sz="2400" dirty="0" smtClean="0"/>
              <a:t>Il risparmio non è che il reddito meno i consumi e dipende dunque dai consumi che dipendono dal reddito</a:t>
            </a:r>
          </a:p>
          <a:p>
            <a:pPr lvl="1" eaLnBrk="1" hangingPunct="1">
              <a:lnSpc>
                <a:spcPct val="90000"/>
              </a:lnSpc>
            </a:pPr>
            <a:r>
              <a:rPr lang="it-IT" altLang="it-IT" sz="2400" dirty="0" smtClean="0"/>
              <a:t>Le imprese decidono quanto produrre e quanto investire</a:t>
            </a:r>
          </a:p>
          <a:p>
            <a:pPr lvl="1" eaLnBrk="1" hangingPunct="1">
              <a:lnSpc>
                <a:spcPct val="90000"/>
              </a:lnSpc>
            </a:pPr>
            <a:r>
              <a:rPr lang="it-IT" altLang="it-IT" sz="2400" dirty="0" smtClean="0"/>
              <a:t>Domanda Aggregata (</a:t>
            </a:r>
            <a:r>
              <a:rPr lang="it-IT" altLang="it-IT" sz="2400" i="1" dirty="0" smtClean="0"/>
              <a:t>DA</a:t>
            </a:r>
            <a:r>
              <a:rPr lang="it-IT" altLang="it-IT" sz="2400" dirty="0" smtClean="0"/>
              <a:t>) = Consumi (</a:t>
            </a:r>
            <a:r>
              <a:rPr lang="it-IT" altLang="it-IT" sz="2400" i="1" dirty="0" smtClean="0"/>
              <a:t>C</a:t>
            </a:r>
            <a:r>
              <a:rPr lang="it-IT" altLang="it-IT" sz="2400" dirty="0" smtClean="0"/>
              <a:t>) + Investimenti (</a:t>
            </a:r>
            <a:r>
              <a:rPr lang="it-IT" altLang="it-IT" sz="2400" i="1" dirty="0" smtClean="0"/>
              <a:t>I</a:t>
            </a:r>
            <a:r>
              <a:rPr lang="it-IT" altLang="it-IT" sz="2400" dirty="0" smtClean="0"/>
              <a:t>)    </a:t>
            </a:r>
            <a:r>
              <a:rPr lang="it-IT" altLang="it-IT" sz="2400" b="1" i="1" dirty="0" smtClean="0">
                <a:solidFill>
                  <a:srgbClr val="C00000"/>
                </a:solidFill>
                <a:effectLst>
                  <a:outerShdw blurRad="38100" dist="38100" dir="2700000" algn="tl">
                    <a:srgbClr val="000000">
                      <a:alpha val="43137"/>
                    </a:srgbClr>
                  </a:outerShdw>
                </a:effectLst>
              </a:rPr>
              <a:t>DA=C+I</a:t>
            </a:r>
          </a:p>
          <a:p>
            <a:pPr lvl="1" eaLnBrk="1" hangingPunct="1">
              <a:lnSpc>
                <a:spcPct val="90000"/>
              </a:lnSpc>
            </a:pPr>
            <a:r>
              <a:rPr lang="it-IT" altLang="it-IT" sz="2400" dirty="0" smtClean="0"/>
              <a:t>Reddito (</a:t>
            </a:r>
            <a:r>
              <a:rPr lang="it-IT" altLang="it-IT" sz="2400" i="1" dirty="0" smtClean="0"/>
              <a:t>Y</a:t>
            </a:r>
            <a:r>
              <a:rPr lang="it-IT" altLang="it-IT" sz="2400" dirty="0" smtClean="0"/>
              <a:t>) = Consumi + Risparmi (S) </a:t>
            </a:r>
            <a:r>
              <a:rPr lang="it-IT" altLang="it-IT" sz="2400" b="1" i="1" dirty="0" smtClean="0">
                <a:solidFill>
                  <a:srgbClr val="C00000"/>
                </a:solidFill>
                <a:effectLst>
                  <a:outerShdw blurRad="38100" dist="38100" dir="2700000" algn="tl">
                    <a:srgbClr val="000000">
                      <a:alpha val="43137"/>
                    </a:srgbClr>
                  </a:outerShdw>
                </a:effectLst>
              </a:rPr>
              <a:t>Y =C+S</a:t>
            </a:r>
          </a:p>
          <a:p>
            <a:pPr lvl="1" eaLnBrk="1" hangingPunct="1">
              <a:lnSpc>
                <a:spcPct val="90000"/>
              </a:lnSpc>
            </a:pPr>
            <a:r>
              <a:rPr lang="it-IT" altLang="it-IT" sz="2400" dirty="0" smtClean="0"/>
              <a:t>In equilibrio: </a:t>
            </a:r>
            <a:r>
              <a:rPr lang="it-IT" altLang="it-IT" sz="2400" b="1" dirty="0" smtClean="0">
                <a:solidFill>
                  <a:srgbClr val="C00000"/>
                </a:solidFill>
                <a:effectLst>
                  <a:outerShdw blurRad="38100" dist="38100" dir="2700000" algn="tl">
                    <a:srgbClr val="000000">
                      <a:alpha val="43137"/>
                    </a:srgbClr>
                  </a:outerShdw>
                </a:effectLst>
              </a:rPr>
              <a:t>DA = Y</a:t>
            </a:r>
          </a:p>
          <a:p>
            <a:pPr lvl="1" eaLnBrk="1" hangingPunct="1">
              <a:lnSpc>
                <a:spcPct val="90000"/>
              </a:lnSpc>
            </a:pPr>
            <a:r>
              <a:rPr lang="it-IT" altLang="it-IT" sz="2400" b="1" i="1" dirty="0" smtClean="0">
                <a:solidFill>
                  <a:srgbClr val="C00000"/>
                </a:solidFill>
                <a:effectLst>
                  <a:outerShdw blurRad="38100" dist="38100" dir="2700000" algn="tl">
                    <a:srgbClr val="000000">
                      <a:alpha val="43137"/>
                    </a:srgbClr>
                  </a:outerShdw>
                </a:effectLst>
              </a:rPr>
              <a:t>C+I = C+S   </a:t>
            </a:r>
            <a:r>
              <a:rPr lang="it-IT" altLang="it-IT" sz="2400" dirty="0" smtClean="0"/>
              <a:t>cioè     </a:t>
            </a:r>
            <a:r>
              <a:rPr lang="it-IT" altLang="it-IT" sz="2400" b="1" i="1" dirty="0" smtClean="0">
                <a:solidFill>
                  <a:srgbClr val="C00000"/>
                </a:solidFill>
                <a:effectLst>
                  <a:outerShdw blurRad="38100" dist="38100" dir="2700000" algn="tl">
                    <a:srgbClr val="000000">
                      <a:alpha val="43137"/>
                    </a:srgbClr>
                  </a:outerShdw>
                </a:effectLst>
              </a:rPr>
              <a:t>I=S</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6922242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39">
                                            <p:txEl>
                                              <p:pRg st="4" end="4"/>
                                            </p:txEl>
                                          </p:spTgt>
                                        </p:tgtEl>
                                        <p:attrNameLst>
                                          <p:attrName>style.visibility</p:attrName>
                                        </p:attrNameLst>
                                      </p:cBhvr>
                                      <p:to>
                                        <p:strVal val="visible"/>
                                      </p:to>
                                    </p:set>
                                    <p:anim calcmode="lin" valueType="num">
                                      <p:cBhvr additive="base">
                                        <p:cTn id="31" dur="500" fill="hold"/>
                                        <p:tgtEl>
                                          <p:spTgt spid="1433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39">
                                            <p:txEl>
                                              <p:pRg st="5" end="5"/>
                                            </p:txEl>
                                          </p:spTgt>
                                        </p:tgtEl>
                                        <p:attrNameLst>
                                          <p:attrName>style.visibility</p:attrName>
                                        </p:attrNameLst>
                                      </p:cBhvr>
                                      <p:to>
                                        <p:strVal val="visible"/>
                                      </p:to>
                                    </p:set>
                                    <p:anim calcmode="lin" valueType="num">
                                      <p:cBhvr additive="base">
                                        <p:cTn id="37" dur="500" fill="hold"/>
                                        <p:tgtEl>
                                          <p:spTgt spid="1433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339">
                                            <p:txEl>
                                              <p:pRg st="6" end="6"/>
                                            </p:txEl>
                                          </p:spTgt>
                                        </p:tgtEl>
                                        <p:attrNameLst>
                                          <p:attrName>style.visibility</p:attrName>
                                        </p:attrNameLst>
                                      </p:cBhvr>
                                      <p:to>
                                        <p:strVal val="visible"/>
                                      </p:to>
                                    </p:set>
                                    <p:anim calcmode="lin" valueType="num">
                                      <p:cBhvr additive="base">
                                        <p:cTn id="43" dur="500" fill="hold"/>
                                        <p:tgtEl>
                                          <p:spTgt spid="1433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3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4339">
                                            <p:txEl>
                                              <p:pRg st="7" end="7"/>
                                            </p:txEl>
                                          </p:spTgt>
                                        </p:tgtEl>
                                        <p:attrNameLst>
                                          <p:attrName>style.visibility</p:attrName>
                                        </p:attrNameLst>
                                      </p:cBhvr>
                                      <p:to>
                                        <p:strVal val="visible"/>
                                      </p:to>
                                    </p:set>
                                    <p:anim calcmode="lin" valueType="num">
                                      <p:cBhvr additive="base">
                                        <p:cTn id="49" dur="500" fill="hold"/>
                                        <p:tgtEl>
                                          <p:spTgt spid="1433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43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7FE1A928-7FA6-434E-8B1A-75BCBE680263}" type="slidenum">
              <a:rPr lang="it-IT" altLang="it-IT" sz="1400"/>
              <a:pPr eaLnBrk="1" hangingPunct="1"/>
              <a:t>26</a:t>
            </a:fld>
            <a:endParaRPr lang="it-IT" altLang="it-IT" sz="1400"/>
          </a:p>
        </p:txBody>
      </p:sp>
      <p:sp>
        <p:nvSpPr>
          <p:cNvPr id="15362" name="Rectangle 2"/>
          <p:cNvSpPr>
            <a:spLocks noGrp="1" noChangeArrowheads="1"/>
          </p:cNvSpPr>
          <p:nvPr>
            <p:ph type="title"/>
          </p:nvPr>
        </p:nvSpPr>
        <p:spPr/>
        <p:txBody>
          <a:bodyPr>
            <a:normAutofit fontScale="90000"/>
          </a:bodyPr>
          <a:lstStyle/>
          <a:p>
            <a:pPr eaLnBrk="1" hangingPunct="1">
              <a:defRPr/>
            </a:pPr>
            <a:r>
              <a:rPr lang="it-IT" i="1" dirty="0" smtClean="0">
                <a:effectLst>
                  <a:outerShdw blurRad="38100" dist="38100" dir="2700000" algn="tl">
                    <a:srgbClr val="000000">
                      <a:alpha val="43137"/>
                    </a:srgbClr>
                  </a:outerShdw>
                </a:effectLst>
              </a:rPr>
              <a:t>Consumi e investimenti</a:t>
            </a:r>
          </a:p>
        </p:txBody>
      </p:sp>
      <p:sp>
        <p:nvSpPr>
          <p:cNvPr id="15363" name="Rectangle 3"/>
          <p:cNvSpPr>
            <a:spLocks noGrp="1" noChangeArrowheads="1"/>
          </p:cNvSpPr>
          <p:nvPr>
            <p:ph type="body" idx="1"/>
          </p:nvPr>
        </p:nvSpPr>
        <p:spPr>
          <a:xfrm>
            <a:off x="685800" y="1830388"/>
            <a:ext cx="7772400" cy="4114800"/>
          </a:xfrm>
        </p:spPr>
        <p:txBody>
          <a:bodyPr>
            <a:normAutofit fontScale="92500"/>
          </a:bodyPr>
          <a:lstStyle/>
          <a:p>
            <a:pPr eaLnBrk="1" hangingPunct="1">
              <a:defRPr/>
            </a:pPr>
            <a:r>
              <a:rPr lang="it-IT" sz="2800" dirty="0" smtClean="0"/>
              <a:t>L’equilibrio si ha quando </a:t>
            </a:r>
            <a:r>
              <a:rPr lang="it-IT" sz="2800" b="1" i="1" dirty="0" err="1" smtClean="0">
                <a:solidFill>
                  <a:srgbClr val="C00000"/>
                </a:solidFill>
                <a:effectLst>
                  <a:outerShdw blurRad="38100" dist="38100" dir="2700000" algn="tl">
                    <a:srgbClr val="000000">
                      <a:alpha val="43137"/>
                    </a:srgbClr>
                  </a:outerShdw>
                </a:effectLst>
              </a:rPr>
              <a:t>S=I</a:t>
            </a:r>
            <a:endParaRPr lang="it-IT" sz="2800" b="1" i="1" dirty="0" smtClean="0">
              <a:solidFill>
                <a:srgbClr val="C00000"/>
              </a:solidFill>
              <a:effectLst>
                <a:outerShdw blurRad="38100" dist="38100" dir="2700000" algn="tl">
                  <a:srgbClr val="000000">
                    <a:alpha val="43137"/>
                  </a:srgbClr>
                </a:outerShdw>
              </a:effectLst>
            </a:endParaRPr>
          </a:p>
          <a:p>
            <a:pPr lvl="1" eaLnBrk="1" hangingPunct="1">
              <a:defRPr/>
            </a:pPr>
            <a:r>
              <a:rPr lang="it-IT" sz="2400" dirty="0" smtClean="0"/>
              <a:t>L’interesse </a:t>
            </a:r>
            <a:r>
              <a:rPr lang="it-IT" sz="2400" b="1" dirty="0" smtClean="0">
                <a:solidFill>
                  <a:srgbClr val="C00000"/>
                </a:solidFill>
                <a:effectLst>
                  <a:outerShdw blurRad="38100" dist="38100" dir="2700000" algn="tl">
                    <a:srgbClr val="000000"/>
                  </a:outerShdw>
                </a:effectLst>
              </a:rPr>
              <a:t>non</a:t>
            </a:r>
            <a:r>
              <a:rPr lang="it-IT" sz="2400" dirty="0" smtClean="0"/>
              <a:t> equilibra risparmi e investimenti</a:t>
            </a:r>
          </a:p>
          <a:p>
            <a:pPr lvl="1" eaLnBrk="1" hangingPunct="1">
              <a:defRPr/>
            </a:pPr>
            <a:r>
              <a:rPr lang="it-IT" sz="2400" dirty="0" smtClean="0"/>
              <a:t>Le decisioni di consumo dipendono dal reddito</a:t>
            </a:r>
          </a:p>
          <a:p>
            <a:pPr lvl="1" eaLnBrk="1" hangingPunct="1">
              <a:defRPr/>
            </a:pPr>
            <a:r>
              <a:rPr lang="it-IT" sz="2400" dirty="0" smtClean="0"/>
              <a:t>Più aumenta il reddito più aumentano i consumi e viceversa</a:t>
            </a:r>
          </a:p>
          <a:p>
            <a:pPr lvl="1" eaLnBrk="1" hangingPunct="1">
              <a:defRPr/>
            </a:pPr>
            <a:r>
              <a:rPr lang="it-IT" sz="2400" dirty="0" smtClean="0"/>
              <a:t>Il consumo è una componente indotta della domanda</a:t>
            </a:r>
          </a:p>
          <a:p>
            <a:pPr lvl="1" eaLnBrk="1" hangingPunct="1">
              <a:defRPr/>
            </a:pPr>
            <a:r>
              <a:rPr lang="it-IT" sz="2400" dirty="0" smtClean="0"/>
              <a:t>Le decisioni di investimento sono prese dagli imprenditori </a:t>
            </a:r>
            <a:r>
              <a:rPr lang="it-IT" sz="2400" dirty="0" err="1" smtClean="0"/>
              <a:t>esogenamente</a:t>
            </a:r>
            <a:r>
              <a:rPr lang="it-IT" sz="2400" dirty="0" smtClean="0"/>
              <a:t> (non dipendono dal reddito ma dagli </a:t>
            </a:r>
            <a:r>
              <a:rPr lang="it-IT" sz="2400" i="1" dirty="0" err="1" smtClean="0"/>
              <a:t>animal</a:t>
            </a:r>
            <a:r>
              <a:rPr lang="it-IT" sz="2400" i="1" dirty="0" smtClean="0"/>
              <a:t> </a:t>
            </a:r>
            <a:r>
              <a:rPr lang="it-IT" sz="2400" i="1" dirty="0" err="1" smtClean="0"/>
              <a:t>spirits</a:t>
            </a:r>
            <a:r>
              <a:rPr lang="it-IT" sz="2400" i="1" dirty="0" smtClean="0"/>
              <a:t> </a:t>
            </a:r>
            <a:r>
              <a:rPr lang="it-IT" sz="2400" dirty="0" smtClean="0"/>
              <a:t>e dal tasso di interesse)</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1004284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EB53313-CB24-41E8-8E84-DFA6DA384B9C}" type="slidenum">
              <a:rPr lang="it-IT" altLang="it-IT" sz="1400"/>
              <a:pPr eaLnBrk="1" hangingPunct="1"/>
              <a:t>27</a:t>
            </a:fld>
            <a:endParaRPr lang="it-IT" altLang="it-IT" sz="1400"/>
          </a:p>
        </p:txBody>
      </p:sp>
      <p:sp>
        <p:nvSpPr>
          <p:cNvPr id="16386" name="Rectangle 2"/>
          <p:cNvSpPr>
            <a:spLocks noGrp="1" noChangeArrowheads="1"/>
          </p:cNvSpPr>
          <p:nvPr>
            <p:ph type="title"/>
          </p:nvPr>
        </p:nvSpPr>
        <p:spPr/>
        <p:txBody>
          <a:bodyPr>
            <a:normAutofit fontScale="90000"/>
          </a:bodyPr>
          <a:lstStyle/>
          <a:p>
            <a:pPr eaLnBrk="1" hangingPunct="1">
              <a:defRPr/>
            </a:pPr>
            <a:r>
              <a:rPr lang="it-IT" dirty="0" smtClean="0"/>
              <a:t>Il meccanismo di equilibrio</a:t>
            </a:r>
          </a:p>
        </p:txBody>
      </p:sp>
      <p:sp>
        <p:nvSpPr>
          <p:cNvPr id="16387" name="Rectangle 3"/>
          <p:cNvSpPr>
            <a:spLocks noGrp="1" noChangeArrowheads="1"/>
          </p:cNvSpPr>
          <p:nvPr>
            <p:ph type="body" idx="1"/>
          </p:nvPr>
        </p:nvSpPr>
        <p:spPr/>
        <p:txBody>
          <a:bodyPr/>
          <a:lstStyle/>
          <a:p>
            <a:pPr lvl="1" eaLnBrk="1" hangingPunct="1">
              <a:lnSpc>
                <a:spcPct val="90000"/>
              </a:lnSpc>
              <a:defRPr/>
            </a:pPr>
            <a:r>
              <a:rPr lang="it-IT" sz="2400" b="1" dirty="0" smtClean="0">
                <a:solidFill>
                  <a:srgbClr val="C00000"/>
                </a:solidFill>
                <a:effectLst>
                  <a:outerShdw blurRad="38100" dist="38100" dir="2700000" algn="tl">
                    <a:srgbClr val="000000">
                      <a:alpha val="43137"/>
                    </a:srgbClr>
                  </a:outerShdw>
                </a:effectLst>
              </a:rPr>
              <a:t>Il risparmio </a:t>
            </a:r>
            <a:r>
              <a:rPr lang="it-IT" sz="2400" dirty="0" smtClean="0"/>
              <a:t>(ciò che </a:t>
            </a:r>
            <a:r>
              <a:rPr lang="it-IT" sz="2400" b="1" dirty="0" smtClean="0">
                <a:solidFill>
                  <a:srgbClr val="C00000"/>
                </a:solidFill>
                <a:effectLst>
                  <a:outerShdw blurRad="38100" dist="38100" dir="2700000" algn="tl">
                    <a:srgbClr val="000000"/>
                  </a:outerShdw>
                </a:effectLst>
              </a:rPr>
              <a:t>non è </a:t>
            </a:r>
            <a:r>
              <a:rPr lang="it-IT" sz="2400" b="1" dirty="0" smtClean="0">
                <a:solidFill>
                  <a:srgbClr val="C00000"/>
                </a:solidFill>
                <a:effectLst>
                  <a:outerShdw blurRad="38100" dist="38100" dir="2700000" algn="tl">
                    <a:srgbClr val="000000">
                      <a:alpha val="43137"/>
                    </a:srgbClr>
                  </a:outerShdw>
                </a:effectLst>
              </a:rPr>
              <a:t>consumato);</a:t>
            </a:r>
            <a:r>
              <a:rPr lang="it-IT" sz="2400" b="1" dirty="0" smtClean="0">
                <a:solidFill>
                  <a:srgbClr val="C00000"/>
                </a:solidFill>
                <a:effectLst>
                  <a:outerShdw blurRad="38100" dist="38100" dir="2700000" algn="tl">
                    <a:srgbClr val="000000">
                      <a:alpha val="43137"/>
                    </a:srgbClr>
                  </a:outerShdw>
                </a:effectLst>
              </a:rPr>
              <a:t>esce dal circuito economico</a:t>
            </a:r>
            <a:r>
              <a:rPr lang="it-IT" sz="2400" dirty="0" smtClean="0"/>
              <a:t>) </a:t>
            </a:r>
            <a:r>
              <a:rPr lang="it-IT" sz="2400" b="1" dirty="0" smtClean="0">
                <a:solidFill>
                  <a:srgbClr val="C00000"/>
                </a:solidFill>
                <a:effectLst>
                  <a:outerShdw blurRad="38100" dist="38100" dir="2700000" algn="tl">
                    <a:srgbClr val="000000"/>
                  </a:outerShdw>
                </a:effectLst>
              </a:rPr>
              <a:t>dipende dal reddito</a:t>
            </a:r>
          </a:p>
          <a:p>
            <a:pPr lvl="2" eaLnBrk="1" hangingPunct="1">
              <a:lnSpc>
                <a:spcPct val="90000"/>
              </a:lnSpc>
              <a:defRPr/>
            </a:pPr>
            <a:r>
              <a:rPr lang="it-IT" sz="2000" dirty="0" smtClean="0"/>
              <a:t>Se le famiglie consumano l’80% del reddito risparmiano il 20% (cioè il reddito (</a:t>
            </a:r>
            <a:r>
              <a:rPr lang="it-IT" sz="2000" b="1" i="1" dirty="0" smtClean="0"/>
              <a:t>Y</a:t>
            </a:r>
            <a:r>
              <a:rPr lang="it-IT" sz="2000" dirty="0" smtClean="0"/>
              <a:t>) è pari a 5 volte i risparmi (</a:t>
            </a:r>
            <a:r>
              <a:rPr lang="it-IT" sz="2000" b="1" i="1" dirty="0" smtClean="0"/>
              <a:t>S</a:t>
            </a:r>
            <a:r>
              <a:rPr lang="it-IT" sz="2000" dirty="0" smtClean="0"/>
              <a:t>) </a:t>
            </a:r>
            <a:r>
              <a:rPr lang="it-IT" sz="2000" dirty="0" err="1" smtClean="0"/>
              <a:t>S</a:t>
            </a:r>
            <a:r>
              <a:rPr lang="it-IT" sz="2000" dirty="0" smtClean="0"/>
              <a:t>/20%)</a:t>
            </a:r>
          </a:p>
          <a:p>
            <a:pPr lvl="1" eaLnBrk="1" hangingPunct="1">
              <a:lnSpc>
                <a:spcPct val="90000"/>
              </a:lnSpc>
              <a:defRPr/>
            </a:pPr>
            <a:r>
              <a:rPr lang="it-IT" sz="2400" b="1" dirty="0" smtClean="0">
                <a:solidFill>
                  <a:srgbClr val="C00000"/>
                </a:solidFill>
                <a:effectLst>
                  <a:outerShdw blurRad="38100" dist="38100" dir="2700000" algn="tl">
                    <a:srgbClr val="000000"/>
                  </a:outerShdw>
                </a:effectLst>
              </a:rPr>
              <a:t>Investimento</a:t>
            </a:r>
            <a:r>
              <a:rPr lang="it-IT" sz="2400" dirty="0" smtClean="0"/>
              <a:t>= </a:t>
            </a:r>
            <a:r>
              <a:rPr lang="it-IT" sz="2400" b="1" dirty="0" smtClean="0">
                <a:solidFill>
                  <a:srgbClr val="C00000"/>
                </a:solidFill>
                <a:effectLst>
                  <a:outerShdw blurRad="38100" dist="38100" dir="2700000" algn="tl">
                    <a:srgbClr val="000000">
                      <a:alpha val="43137"/>
                    </a:srgbClr>
                  </a:outerShdw>
                </a:effectLst>
              </a:rPr>
              <a:t>Entra nel circuito </a:t>
            </a:r>
            <a:r>
              <a:rPr lang="it-IT" sz="2400" b="1" dirty="0" smtClean="0">
                <a:solidFill>
                  <a:srgbClr val="C00000"/>
                </a:solidFill>
                <a:effectLst>
                  <a:outerShdw blurRad="38100" dist="38100" dir="2700000" algn="tl">
                    <a:srgbClr val="000000">
                      <a:alpha val="43137"/>
                    </a:srgbClr>
                  </a:outerShdw>
                </a:effectLst>
              </a:rPr>
              <a:t>economico</a:t>
            </a:r>
            <a:r>
              <a:rPr lang="it-IT" sz="2400" dirty="0" smtClean="0"/>
              <a:t>, </a:t>
            </a:r>
            <a:r>
              <a:rPr lang="it-IT" sz="2400" b="1" dirty="0" smtClean="0">
                <a:solidFill>
                  <a:srgbClr val="C00000"/>
                </a:solidFill>
                <a:effectLst>
                  <a:outerShdw blurRad="38100" dist="38100" dir="2700000" algn="tl">
                    <a:srgbClr val="000000"/>
                  </a:outerShdw>
                </a:effectLst>
              </a:rPr>
              <a:t>non dipende dal reddito</a:t>
            </a:r>
          </a:p>
          <a:p>
            <a:pPr lvl="1" eaLnBrk="1" hangingPunct="1">
              <a:lnSpc>
                <a:spcPct val="90000"/>
              </a:lnSpc>
              <a:defRPr/>
            </a:pPr>
            <a:r>
              <a:rPr lang="it-IT" sz="2400" dirty="0" smtClean="0"/>
              <a:t>In queste condizioni se gli investimenti sono minori dei risparmi, la produzione e il reddito diminuiranno provocando una diminuzione dei risparmi</a:t>
            </a:r>
          </a:p>
          <a:p>
            <a:pPr lvl="1" eaLnBrk="1" hangingPunct="1">
              <a:lnSpc>
                <a:spcPct val="90000"/>
              </a:lnSpc>
              <a:defRPr/>
            </a:pPr>
            <a:r>
              <a:rPr lang="it-IT" sz="2400" dirty="0" smtClean="0"/>
              <a:t>Il processo raggiunge l’equilibrio quando i risparmi (ciò che esce)sono uguali agli investimenti (ciò che entra)</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4995287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additive="base">
                                        <p:cTn id="31" dur="500" fill="hold"/>
                                        <p:tgtEl>
                                          <p:spTgt spid="163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3"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B863112B-6B0F-44A5-885B-6D0963F2D779}" type="slidenum">
              <a:rPr lang="it-IT" altLang="it-IT" sz="1400"/>
              <a:pPr eaLnBrk="1" hangingPunct="1"/>
              <a:t>28</a:t>
            </a:fld>
            <a:endParaRPr lang="it-IT" altLang="it-IT" sz="1400"/>
          </a:p>
        </p:txBody>
      </p:sp>
      <p:sp>
        <p:nvSpPr>
          <p:cNvPr id="17410" name="Rectangle 2"/>
          <p:cNvSpPr>
            <a:spLocks noGrp="1" noChangeArrowheads="1"/>
          </p:cNvSpPr>
          <p:nvPr>
            <p:ph type="title"/>
          </p:nvPr>
        </p:nvSpPr>
        <p:spPr/>
        <p:txBody>
          <a:bodyPr>
            <a:normAutofit fontScale="90000"/>
          </a:bodyPr>
          <a:lstStyle/>
          <a:p>
            <a:pPr eaLnBrk="1" hangingPunct="1">
              <a:defRPr/>
            </a:pPr>
            <a:r>
              <a:rPr lang="it-IT" dirty="0" smtClean="0"/>
              <a:t>La disoccupazione</a:t>
            </a:r>
          </a:p>
        </p:txBody>
      </p:sp>
      <p:sp>
        <p:nvSpPr>
          <p:cNvPr id="17411" name="Rectangle 3"/>
          <p:cNvSpPr>
            <a:spLocks noGrp="1" noChangeArrowheads="1"/>
          </p:cNvSpPr>
          <p:nvPr>
            <p:ph type="body" idx="1"/>
          </p:nvPr>
        </p:nvSpPr>
        <p:spPr>
          <a:xfrm>
            <a:off x="685800" y="4191000"/>
            <a:ext cx="7772400" cy="1905000"/>
          </a:xfrm>
        </p:spPr>
        <p:txBody>
          <a:bodyPr>
            <a:normAutofit fontScale="92500" lnSpcReduction="20000"/>
          </a:bodyPr>
          <a:lstStyle/>
          <a:p>
            <a:pPr eaLnBrk="1" hangingPunct="1">
              <a:lnSpc>
                <a:spcPct val="90000"/>
              </a:lnSpc>
            </a:pPr>
            <a:r>
              <a:rPr lang="it-IT" altLang="it-IT" sz="2800" dirty="0" smtClean="0"/>
              <a:t>Al livello di piena occupazione </a:t>
            </a:r>
            <a:r>
              <a:rPr lang="it-IT" altLang="it-IT" sz="2800" b="1" i="1" dirty="0" smtClean="0">
                <a:solidFill>
                  <a:srgbClr val="C00000"/>
                </a:solidFill>
                <a:effectLst>
                  <a:outerShdw blurRad="38100" dist="38100" dir="2700000" algn="tl">
                    <a:srgbClr val="000000">
                      <a:alpha val="43137"/>
                    </a:srgbClr>
                  </a:outerShdw>
                </a:effectLst>
              </a:rPr>
              <a:t>L*</a:t>
            </a:r>
            <a:r>
              <a:rPr lang="it-IT" altLang="it-IT" sz="2800" b="1" i="1" dirty="0" smtClean="0"/>
              <a:t> </a:t>
            </a:r>
            <a:r>
              <a:rPr lang="it-IT" altLang="it-IT" sz="2800" dirty="0" smtClean="0"/>
              <a:t>si produce </a:t>
            </a:r>
            <a:r>
              <a:rPr lang="it-IT" altLang="it-IT" sz="2800" b="1" i="1" dirty="0" smtClean="0">
                <a:solidFill>
                  <a:srgbClr val="C00000"/>
                </a:solidFill>
                <a:effectLst>
                  <a:outerShdw blurRad="38100" dist="38100" dir="2700000" algn="tl">
                    <a:srgbClr val="000000">
                      <a:alpha val="43137"/>
                    </a:srgbClr>
                  </a:outerShdw>
                </a:effectLst>
              </a:rPr>
              <a:t>Y*</a:t>
            </a:r>
          </a:p>
          <a:p>
            <a:pPr eaLnBrk="1" hangingPunct="1">
              <a:lnSpc>
                <a:spcPct val="90000"/>
              </a:lnSpc>
            </a:pPr>
            <a:r>
              <a:rPr lang="it-IT" altLang="it-IT" sz="2800" dirty="0" smtClean="0"/>
              <a:t>Se </a:t>
            </a:r>
            <a:r>
              <a:rPr lang="it-IT" altLang="it-IT" sz="2800" b="1" i="1" dirty="0" smtClean="0">
                <a:solidFill>
                  <a:srgbClr val="C00000"/>
                </a:solidFill>
                <a:effectLst>
                  <a:outerShdw blurRad="38100" dist="38100" dir="2700000" algn="tl">
                    <a:srgbClr val="000000">
                      <a:alpha val="43137"/>
                    </a:srgbClr>
                  </a:outerShdw>
                </a:effectLst>
              </a:rPr>
              <a:t>S&gt;I</a:t>
            </a:r>
            <a:r>
              <a:rPr lang="it-IT" altLang="it-IT" sz="2800" b="1" dirty="0" smtClean="0">
                <a:solidFill>
                  <a:srgbClr val="C00000"/>
                </a:solidFill>
                <a:effectLst>
                  <a:outerShdw blurRad="38100" dist="38100" dir="2700000" algn="tl">
                    <a:srgbClr val="000000">
                      <a:alpha val="43137"/>
                    </a:srgbClr>
                  </a:outerShdw>
                </a:effectLst>
              </a:rPr>
              <a:t> </a:t>
            </a:r>
            <a:r>
              <a:rPr lang="it-IT" altLang="it-IT" sz="2800" dirty="0" smtClean="0"/>
              <a:t>la domanda è insufficiente</a:t>
            </a:r>
          </a:p>
          <a:p>
            <a:pPr eaLnBrk="1" hangingPunct="1">
              <a:lnSpc>
                <a:spcPct val="90000"/>
              </a:lnSpc>
            </a:pPr>
            <a:r>
              <a:rPr lang="it-IT" altLang="it-IT" sz="2800" dirty="0" smtClean="0"/>
              <a:t>Imprenditori diminuiscono la produzione fino a </a:t>
            </a:r>
            <a:r>
              <a:rPr lang="it-IT" altLang="it-IT" sz="2800" b="1" i="1" dirty="0" err="1" smtClean="0">
                <a:solidFill>
                  <a:srgbClr val="C00000"/>
                </a:solidFill>
                <a:effectLst>
                  <a:outerShdw blurRad="38100" dist="38100" dir="2700000" algn="tl">
                    <a:srgbClr val="000000">
                      <a:alpha val="43137"/>
                    </a:srgbClr>
                  </a:outerShdw>
                </a:effectLst>
              </a:rPr>
              <a:t>Y</a:t>
            </a:r>
            <a:r>
              <a:rPr lang="it-IT" altLang="it-IT" sz="2800" b="1" i="1" baseline="30000" dirty="0" err="1" smtClean="0">
                <a:solidFill>
                  <a:srgbClr val="C00000"/>
                </a:solidFill>
                <a:effectLst>
                  <a:outerShdw blurRad="38100" dist="38100" dir="2700000" algn="tl">
                    <a:srgbClr val="000000">
                      <a:alpha val="43137"/>
                    </a:srgbClr>
                  </a:outerShdw>
                </a:effectLst>
              </a:rPr>
              <a:t>e</a:t>
            </a:r>
            <a:endParaRPr lang="it-IT" altLang="it-IT" sz="2800" b="1" i="1" baseline="30000" dirty="0" smtClean="0">
              <a:solidFill>
                <a:srgbClr val="C00000"/>
              </a:solidFill>
              <a:effectLst>
                <a:outerShdw blurRad="38100" dist="38100" dir="2700000" algn="tl">
                  <a:srgbClr val="000000">
                    <a:alpha val="43137"/>
                  </a:srgbClr>
                </a:outerShdw>
              </a:effectLst>
            </a:endParaRPr>
          </a:p>
          <a:p>
            <a:pPr lvl="1" eaLnBrk="1" hangingPunct="1">
              <a:lnSpc>
                <a:spcPct val="90000"/>
              </a:lnSpc>
            </a:pPr>
            <a:r>
              <a:rPr lang="it-IT" altLang="it-IT" sz="2400" dirty="0" smtClean="0"/>
              <a:t>Domanda uguale </a:t>
            </a:r>
            <a:r>
              <a:rPr lang="it-IT" altLang="it-IT" sz="2400" dirty="0" err="1" smtClean="0"/>
              <a:t>offerta</a:t>
            </a:r>
            <a:r>
              <a:rPr lang="it-IT" altLang="it-IT" sz="2400" dirty="0" err="1" smtClean="0">
                <a:sym typeface="Symbol" panose="05050102010706020507" pitchFamily="18" charset="2"/>
              </a:rPr>
              <a:t>equilibrio</a:t>
            </a:r>
            <a:endParaRPr lang="it-IT" altLang="it-IT" sz="2400" dirty="0" smtClean="0">
              <a:sym typeface="Symbol" panose="05050102010706020507" pitchFamily="18" charset="2"/>
            </a:endParaRPr>
          </a:p>
          <a:p>
            <a:pPr eaLnBrk="1" hangingPunct="1">
              <a:lnSpc>
                <a:spcPct val="90000"/>
              </a:lnSpc>
            </a:pPr>
            <a:r>
              <a:rPr lang="it-IT" altLang="it-IT" sz="2800" dirty="0" smtClean="0">
                <a:sym typeface="Symbol" panose="05050102010706020507" pitchFamily="18" charset="2"/>
              </a:rPr>
              <a:t>Disoccupazione permanente </a:t>
            </a:r>
            <a:r>
              <a:rPr lang="it-IT" altLang="it-IT" sz="2800" b="1" i="1" dirty="0" smtClean="0">
                <a:solidFill>
                  <a:srgbClr val="C00000"/>
                </a:solidFill>
                <a:effectLst>
                  <a:outerShdw blurRad="38100" dist="38100" dir="2700000" algn="tl">
                    <a:srgbClr val="000000">
                      <a:alpha val="43137"/>
                    </a:srgbClr>
                  </a:outerShdw>
                </a:effectLst>
                <a:sym typeface="Symbol" panose="05050102010706020507" pitchFamily="18" charset="2"/>
              </a:rPr>
              <a:t>L*-L</a:t>
            </a:r>
            <a:r>
              <a:rPr lang="it-IT" altLang="it-IT" sz="2800" b="1" i="1" baseline="30000" dirty="0" smtClean="0">
                <a:solidFill>
                  <a:srgbClr val="C00000"/>
                </a:solidFill>
                <a:effectLst>
                  <a:outerShdw blurRad="38100" dist="38100" dir="2700000" algn="tl">
                    <a:srgbClr val="000000">
                      <a:alpha val="43137"/>
                    </a:srgbClr>
                  </a:outerShdw>
                </a:effectLst>
                <a:sym typeface="Symbol" panose="05050102010706020507" pitchFamily="18" charset="2"/>
              </a:rPr>
              <a:t>e</a:t>
            </a:r>
            <a:endParaRPr lang="it-IT" altLang="it-IT" sz="2800" dirty="0" smtClean="0">
              <a:solidFill>
                <a:srgbClr val="C00000"/>
              </a:solidFill>
              <a:effectLst>
                <a:outerShdw blurRad="38100" dist="38100" dir="2700000" algn="tl">
                  <a:srgbClr val="000000">
                    <a:alpha val="43137"/>
                  </a:srgbClr>
                </a:outerShdw>
              </a:effectLst>
              <a:sym typeface="Symbol" panose="05050102010706020507" pitchFamily="18" charset="2"/>
            </a:endParaRPr>
          </a:p>
        </p:txBody>
      </p:sp>
      <p:graphicFrame>
        <p:nvGraphicFramePr>
          <p:cNvPr id="17413" name="Object 5"/>
          <p:cNvGraphicFramePr>
            <a:graphicFrameLocks noChangeAspect="1"/>
          </p:cNvGraphicFramePr>
          <p:nvPr/>
        </p:nvGraphicFramePr>
        <p:xfrm>
          <a:off x="457200" y="1828800"/>
          <a:ext cx="3914775" cy="2143125"/>
        </p:xfrm>
        <a:graphic>
          <a:graphicData uri="http://schemas.openxmlformats.org/presentationml/2006/ole">
            <mc:AlternateContent xmlns:mc="http://schemas.openxmlformats.org/markup-compatibility/2006">
              <mc:Choice xmlns:v="urn:schemas-microsoft-com:vml" Requires="v">
                <p:oleObj spid="_x0000_s2080" name="Immagine" r:id="rId3" imgW="3914640" imgH="2143080" progId="Word.Picture.8">
                  <p:embed/>
                </p:oleObj>
              </mc:Choice>
              <mc:Fallback>
                <p:oleObj name="Immagine" r:id="rId3" imgW="3914640" imgH="2143080" progId="Word.Picture.8">
                  <p:embed/>
                  <p:pic>
                    <p:nvPicPr>
                      <p:cNvPr id="17413"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28800"/>
                        <a:ext cx="3914775" cy="214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415" name="Object 7"/>
          <p:cNvGraphicFramePr>
            <a:graphicFrameLocks noChangeAspect="1"/>
          </p:cNvGraphicFramePr>
          <p:nvPr/>
        </p:nvGraphicFramePr>
        <p:xfrm>
          <a:off x="4495800" y="1828800"/>
          <a:ext cx="3914775" cy="2143125"/>
        </p:xfrm>
        <a:graphic>
          <a:graphicData uri="http://schemas.openxmlformats.org/presentationml/2006/ole">
            <mc:AlternateContent xmlns:mc="http://schemas.openxmlformats.org/markup-compatibility/2006">
              <mc:Choice xmlns:v="urn:schemas-microsoft-com:vml" Requires="v">
                <p:oleObj spid="_x0000_s2081" name="Immagine" r:id="rId5" imgW="3914640" imgH="2143080" progId="Word.Picture.8">
                  <p:embed/>
                </p:oleObj>
              </mc:Choice>
              <mc:Fallback>
                <p:oleObj name="Immagine" r:id="rId5" imgW="3914640" imgH="2143080" progId="Word.Picture.8">
                  <p:embed/>
                  <p:pic>
                    <p:nvPicPr>
                      <p:cNvPr id="17415"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1828800"/>
                        <a:ext cx="3914775" cy="214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071392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0-#ppt_w/2"/>
                                          </p:val>
                                        </p:tav>
                                        <p:tav tm="100000">
                                          <p:val>
                                            <p:strVal val="#ppt_x"/>
                                          </p:val>
                                        </p:tav>
                                      </p:tavLst>
                                    </p:anim>
                                    <p:anim calcmode="lin" valueType="num">
                                      <p:cBhvr additive="base">
                                        <p:cTn id="8"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7415"/>
                                        </p:tgtEl>
                                        <p:attrNameLst>
                                          <p:attrName>style.visibility</p:attrName>
                                        </p:attrNameLst>
                                      </p:cBhvr>
                                      <p:to>
                                        <p:strVal val="visible"/>
                                      </p:to>
                                    </p:set>
                                    <p:anim calcmode="lin" valueType="num">
                                      <p:cBhvr additive="base">
                                        <p:cTn id="13" dur="500" fill="hold"/>
                                        <p:tgtEl>
                                          <p:spTgt spid="17415"/>
                                        </p:tgtEl>
                                        <p:attrNameLst>
                                          <p:attrName>ppt_x</p:attrName>
                                        </p:attrNameLst>
                                      </p:cBhvr>
                                      <p:tavLst>
                                        <p:tav tm="0">
                                          <p:val>
                                            <p:strVal val="0-#ppt_w/2"/>
                                          </p:val>
                                        </p:tav>
                                        <p:tav tm="100000">
                                          <p:val>
                                            <p:strVal val="#ppt_x"/>
                                          </p:val>
                                        </p:tav>
                                      </p:tavLst>
                                    </p:anim>
                                    <p:anim calcmode="lin" valueType="num">
                                      <p:cBhvr additive="base">
                                        <p:cTn id="14" dur="500" fill="hold"/>
                                        <p:tgtEl>
                                          <p:spTgt spid="1741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0" end="0"/>
                                            </p:txEl>
                                          </p:spTgt>
                                        </p:tgtEl>
                                        <p:attrNameLst>
                                          <p:attrName>style.visibility</p:attrName>
                                        </p:attrNameLst>
                                      </p:cBhvr>
                                      <p:to>
                                        <p:strVal val="visible"/>
                                      </p:to>
                                    </p:set>
                                    <p:anim calcmode="lin" valueType="num">
                                      <p:cBhvr additive="base">
                                        <p:cTn id="19"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1">
                                            <p:txEl>
                                              <p:pRg st="1" end="1"/>
                                            </p:txEl>
                                          </p:spTgt>
                                        </p:tgtEl>
                                        <p:attrNameLst>
                                          <p:attrName>style.visibility</p:attrName>
                                        </p:attrNameLst>
                                      </p:cBhvr>
                                      <p:to>
                                        <p:strVal val="visible"/>
                                      </p:to>
                                    </p:set>
                                    <p:anim calcmode="lin" valueType="num">
                                      <p:cBhvr additive="base">
                                        <p:cTn id="25"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 calcmode="lin" valueType="num">
                                      <p:cBhvr additive="base">
                                        <p:cTn id="31"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411">
                                            <p:txEl>
                                              <p:pRg st="3" end="3"/>
                                            </p:txEl>
                                          </p:spTgt>
                                        </p:tgtEl>
                                        <p:attrNameLst>
                                          <p:attrName>style.visibility</p:attrName>
                                        </p:attrNameLst>
                                      </p:cBhvr>
                                      <p:to>
                                        <p:strVal val="visible"/>
                                      </p:to>
                                    </p:set>
                                    <p:anim calcmode="lin" valueType="num">
                                      <p:cBhvr additive="base">
                                        <p:cTn id="37"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411">
                                            <p:txEl>
                                              <p:pRg st="4" end="4"/>
                                            </p:txEl>
                                          </p:spTgt>
                                        </p:tgtEl>
                                        <p:attrNameLst>
                                          <p:attrName>style.visibility</p:attrName>
                                        </p:attrNameLst>
                                      </p:cBhvr>
                                      <p:to>
                                        <p:strVal val="visible"/>
                                      </p:to>
                                    </p:set>
                                    <p:anim calcmode="lin" valueType="num">
                                      <p:cBhvr additive="base">
                                        <p:cTn id="43" dur="500" fill="hold"/>
                                        <p:tgtEl>
                                          <p:spTgt spid="17411">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74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986F359-3B69-4605-8EF6-E0D3525D6B98}" type="slidenum">
              <a:rPr lang="it-IT" altLang="it-IT" sz="1400"/>
              <a:pPr eaLnBrk="1" hangingPunct="1"/>
              <a:t>29</a:t>
            </a:fld>
            <a:endParaRPr lang="it-IT" altLang="it-IT" sz="1400"/>
          </a:p>
        </p:txBody>
      </p:sp>
      <p:sp>
        <p:nvSpPr>
          <p:cNvPr id="18434" name="Rectangle 2"/>
          <p:cNvSpPr>
            <a:spLocks noGrp="1" noChangeArrowheads="1"/>
          </p:cNvSpPr>
          <p:nvPr>
            <p:ph type="title"/>
          </p:nvPr>
        </p:nvSpPr>
        <p:spPr>
          <a:xfrm>
            <a:off x="554890" y="1189376"/>
            <a:ext cx="8229600" cy="557946"/>
          </a:xfrm>
        </p:spPr>
        <p:txBody>
          <a:bodyPr>
            <a:normAutofit fontScale="90000"/>
          </a:bodyPr>
          <a:lstStyle/>
          <a:p>
            <a:pPr eaLnBrk="1" hangingPunct="1">
              <a:defRPr/>
            </a:pPr>
            <a:r>
              <a:rPr lang="it-IT" dirty="0" smtClean="0"/>
              <a:t>Capacità produttiva e produzione effettiva</a:t>
            </a:r>
          </a:p>
        </p:txBody>
      </p:sp>
      <p:sp>
        <p:nvSpPr>
          <p:cNvPr id="18435" name="Rectangle 3"/>
          <p:cNvSpPr>
            <a:spLocks noGrp="1" noChangeArrowheads="1"/>
          </p:cNvSpPr>
          <p:nvPr>
            <p:ph type="body" idx="1"/>
          </p:nvPr>
        </p:nvSpPr>
        <p:spPr>
          <a:xfrm>
            <a:off x="457200" y="2034870"/>
            <a:ext cx="8229600" cy="4525963"/>
          </a:xfrm>
        </p:spPr>
        <p:txBody>
          <a:bodyPr/>
          <a:lstStyle/>
          <a:p>
            <a:pPr eaLnBrk="1" hangingPunct="1"/>
            <a:r>
              <a:rPr lang="it-IT" altLang="it-IT" sz="2800" dirty="0" smtClean="0"/>
              <a:t>Distinzione tra la </a:t>
            </a:r>
            <a:r>
              <a:rPr lang="it-IT" altLang="it-IT" sz="2800" b="1" dirty="0" smtClean="0">
                <a:solidFill>
                  <a:srgbClr val="C00000"/>
                </a:solidFill>
                <a:effectLst>
                  <a:outerShdw blurRad="38100" dist="38100" dir="2700000" algn="tl">
                    <a:srgbClr val="000000">
                      <a:alpha val="43137"/>
                    </a:srgbClr>
                  </a:outerShdw>
                </a:effectLst>
              </a:rPr>
              <a:t>capacità produttiva </a:t>
            </a:r>
            <a:r>
              <a:rPr lang="it-IT" altLang="it-IT" sz="2800" dirty="0" smtClean="0"/>
              <a:t>di una società e il </a:t>
            </a:r>
            <a:r>
              <a:rPr lang="it-IT" altLang="it-IT" sz="2800" b="1" dirty="0" smtClean="0">
                <a:solidFill>
                  <a:srgbClr val="C00000"/>
                </a:solidFill>
                <a:effectLst>
                  <a:outerShdw blurRad="38100" dist="38100" dir="2700000" algn="tl">
                    <a:srgbClr val="000000">
                      <a:alpha val="43137"/>
                    </a:srgbClr>
                  </a:outerShdw>
                </a:effectLst>
              </a:rPr>
              <a:t>livello attuale </a:t>
            </a:r>
            <a:r>
              <a:rPr lang="it-IT" altLang="it-IT" sz="2800" dirty="0" smtClean="0"/>
              <a:t>di produzione</a:t>
            </a:r>
          </a:p>
          <a:p>
            <a:pPr lvl="1" eaLnBrk="1" hangingPunct="1"/>
            <a:r>
              <a:rPr lang="it-IT" altLang="it-IT" sz="2400" dirty="0" smtClean="0"/>
              <a:t>Capacità produttiva (produzione massima)</a:t>
            </a:r>
            <a:r>
              <a:rPr lang="it-IT" altLang="it-IT" sz="2400" dirty="0" smtClean="0">
                <a:sym typeface="Symbol" panose="05050102010706020507" pitchFamily="18" charset="2"/>
              </a:rPr>
              <a:t>forza lavoro, impianti esistenti, infrastrutture</a:t>
            </a:r>
          </a:p>
          <a:p>
            <a:pPr eaLnBrk="1" hangingPunct="1"/>
            <a:r>
              <a:rPr lang="it-IT" altLang="it-IT" sz="2800" dirty="0" smtClean="0">
                <a:sym typeface="Symbol" panose="05050102010706020507" pitchFamily="18" charset="2"/>
              </a:rPr>
              <a:t>La produzione effettiva può essere minore del livello permesso dalla capacità produttiva</a:t>
            </a:r>
          </a:p>
          <a:p>
            <a:pPr lvl="1" eaLnBrk="1" hangingPunct="1"/>
            <a:r>
              <a:rPr lang="it-IT" altLang="it-IT" sz="2400" dirty="0" smtClean="0"/>
              <a:t>La domanda aggregata può essere minore del livello necessario per assorbire la produzione massima</a:t>
            </a:r>
          </a:p>
          <a:p>
            <a:pPr lvl="1" eaLnBrk="1" hangingPunct="1"/>
            <a:r>
              <a:rPr lang="it-IT" altLang="it-IT" sz="2400" dirty="0" smtClean="0"/>
              <a:t>La produzione effettiva cade al livello della domanda</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1364876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anim calcmode="lin" valueType="num">
                                      <p:cBhvr additive="base">
                                        <p:cTn id="13"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additive="base">
                                        <p:cTn id="19"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3" end="3"/>
                                            </p:txEl>
                                          </p:spTgt>
                                        </p:tgtEl>
                                        <p:attrNameLst>
                                          <p:attrName>style.visibility</p:attrName>
                                        </p:attrNameLst>
                                      </p:cBhvr>
                                      <p:to>
                                        <p:strVal val="visible"/>
                                      </p:to>
                                    </p:set>
                                    <p:anim calcmode="lin" valueType="num">
                                      <p:cBhvr additive="base">
                                        <p:cTn id="25"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4" end="4"/>
                                            </p:txEl>
                                          </p:spTgt>
                                        </p:tgtEl>
                                        <p:attrNameLst>
                                          <p:attrName>style.visibility</p:attrName>
                                        </p:attrNameLst>
                                      </p:cBhvr>
                                      <p:to>
                                        <p:strVal val="visible"/>
                                      </p:to>
                                    </p:set>
                                    <p:anim calcmode="lin" valueType="num">
                                      <p:cBhvr additive="base">
                                        <p:cTn id="31"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dirty="0" smtClean="0"/>
              <a:t>I primi impegni</a:t>
            </a:r>
            <a:endParaRPr lang="it-IT" dirty="0"/>
          </a:p>
        </p:txBody>
      </p:sp>
      <p:sp>
        <p:nvSpPr>
          <p:cNvPr id="5" name="Segnaposto contenuto 4"/>
          <p:cNvSpPr>
            <a:spLocks noGrp="1"/>
          </p:cNvSpPr>
          <p:nvPr>
            <p:ph idx="1"/>
          </p:nvPr>
        </p:nvSpPr>
        <p:spPr/>
        <p:txBody>
          <a:bodyPr>
            <a:normAutofit fontScale="92500" lnSpcReduction="10000"/>
          </a:bodyPr>
          <a:lstStyle/>
          <a:p>
            <a:pPr>
              <a:spcBef>
                <a:spcPct val="50000"/>
              </a:spcBef>
            </a:pPr>
            <a:r>
              <a:rPr lang="it-IT" altLang="it-IT" dirty="0"/>
              <a:t>1906. Entra nel </a:t>
            </a:r>
            <a:r>
              <a:rPr lang="it-IT" altLang="it-IT" b="1" i="1" dirty="0" err="1">
                <a:solidFill>
                  <a:srgbClr val="C00000"/>
                </a:solidFill>
                <a:effectLst>
                  <a:outerShdw blurRad="38100" dist="38100" dir="2700000" algn="tl">
                    <a:srgbClr val="000000">
                      <a:alpha val="43137"/>
                    </a:srgbClr>
                  </a:outerShdw>
                </a:effectLst>
              </a:rPr>
              <a:t>civil</a:t>
            </a:r>
            <a:r>
              <a:rPr lang="it-IT" altLang="it-IT" b="1" i="1" dirty="0">
                <a:solidFill>
                  <a:srgbClr val="C00000"/>
                </a:solidFill>
                <a:effectLst>
                  <a:outerShdw blurRad="38100" dist="38100" dir="2700000" algn="tl">
                    <a:srgbClr val="000000">
                      <a:alpha val="43137"/>
                    </a:srgbClr>
                  </a:outerShdw>
                </a:effectLst>
              </a:rPr>
              <a:t> service</a:t>
            </a:r>
            <a:r>
              <a:rPr lang="it-IT" altLang="it-IT" b="1" dirty="0">
                <a:solidFill>
                  <a:srgbClr val="C00000"/>
                </a:solidFill>
                <a:effectLst>
                  <a:outerShdw blurRad="38100" dist="38100" dir="2700000" algn="tl">
                    <a:srgbClr val="000000">
                      <a:alpha val="43137"/>
                    </a:srgbClr>
                  </a:outerShdw>
                </a:effectLst>
              </a:rPr>
              <a:t> </a:t>
            </a:r>
            <a:r>
              <a:rPr lang="it-IT" altLang="it-IT" dirty="0"/>
              <a:t>come funzionario del Ministero per gli Affari Indiani.</a:t>
            </a:r>
          </a:p>
          <a:p>
            <a:pPr>
              <a:spcBef>
                <a:spcPct val="50000"/>
              </a:spcBef>
            </a:pPr>
            <a:r>
              <a:rPr lang="it-IT" altLang="it-IT" dirty="0"/>
              <a:t>1907 inizia la stesura del </a:t>
            </a:r>
            <a:r>
              <a:rPr lang="it-IT" altLang="it-IT" b="1" i="1" dirty="0">
                <a:solidFill>
                  <a:srgbClr val="C00000"/>
                </a:solidFill>
                <a:effectLst>
                  <a:outerShdw blurRad="38100" dist="38100" dir="2700000" algn="tl">
                    <a:srgbClr val="000000">
                      <a:alpha val="43137"/>
                    </a:srgbClr>
                  </a:outerShdw>
                </a:effectLst>
              </a:rPr>
              <a:t>Trattato sulla probabilità</a:t>
            </a:r>
            <a:r>
              <a:rPr lang="it-IT" altLang="it-IT" dirty="0"/>
              <a:t> (pubblicato solo nel 1921) per ottenere una </a:t>
            </a:r>
            <a:r>
              <a:rPr lang="it-IT" altLang="it-IT" i="1" dirty="0" err="1"/>
              <a:t>fellowship</a:t>
            </a:r>
            <a:r>
              <a:rPr lang="it-IT" altLang="it-IT" dirty="0"/>
              <a:t> al </a:t>
            </a:r>
            <a:r>
              <a:rPr lang="it-IT" altLang="it-IT" dirty="0" err="1"/>
              <a:t>King’s</a:t>
            </a:r>
            <a:r>
              <a:rPr lang="it-IT" altLang="it-IT" dirty="0"/>
              <a:t>. Rifiutato nel 1908, accettato nel 1909</a:t>
            </a:r>
            <a:r>
              <a:rPr lang="it-IT" altLang="it-IT" dirty="0" smtClean="0"/>
              <a:t>.</a:t>
            </a:r>
          </a:p>
          <a:p>
            <a:pPr>
              <a:spcBef>
                <a:spcPct val="50000"/>
              </a:spcBef>
            </a:pPr>
            <a:r>
              <a:rPr lang="it-IT" altLang="it-IT" dirty="0"/>
              <a:t>Dal febbraio 1903 era entrato a fare parte della “</a:t>
            </a:r>
            <a:r>
              <a:rPr lang="it-IT" altLang="it-IT" b="1" dirty="0">
                <a:solidFill>
                  <a:srgbClr val="C00000"/>
                </a:solidFill>
                <a:effectLst>
                  <a:outerShdw blurRad="38100" dist="38100" dir="2700000" algn="tl">
                    <a:srgbClr val="000000">
                      <a:alpha val="43137"/>
                    </a:srgbClr>
                  </a:outerShdw>
                </a:effectLst>
              </a:rPr>
              <a:t>Società degli Apostoli</a:t>
            </a:r>
            <a:r>
              <a:rPr lang="it-IT" altLang="it-IT" dirty="0"/>
              <a:t>” o Cambridge </a:t>
            </a:r>
            <a:r>
              <a:rPr lang="it-IT" altLang="it-IT" dirty="0" err="1"/>
              <a:t>Conversation</a:t>
            </a:r>
            <a:r>
              <a:rPr lang="it-IT" altLang="it-IT" dirty="0"/>
              <a:t> Society. </a:t>
            </a:r>
            <a:endParaRPr lang="it-IT" altLang="it-IT" sz="2000" dirty="0"/>
          </a:p>
          <a:p>
            <a:pPr>
              <a:spcBef>
                <a:spcPct val="50000"/>
              </a:spcBef>
            </a:pPr>
            <a:endParaRPr lang="it-IT" altLang="it-IT" dirty="0"/>
          </a:p>
          <a:p>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3</a:t>
            </a:fld>
            <a:endParaRPr lang="it-IT" dirty="0"/>
          </a:p>
        </p:txBody>
      </p:sp>
    </p:spTree>
    <p:extLst>
      <p:ext uri="{BB962C8B-B14F-4D97-AF65-F5344CB8AC3E}">
        <p14:creationId xmlns:p14="http://schemas.microsoft.com/office/powerpoint/2010/main" val="2330683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38BC08B-FB09-4696-BAC6-AE3C263D982D}" type="slidenum">
              <a:rPr lang="it-IT" altLang="it-IT" sz="1400"/>
              <a:pPr eaLnBrk="1" hangingPunct="1"/>
              <a:t>30</a:t>
            </a:fld>
            <a:endParaRPr lang="it-IT" altLang="it-IT" sz="1400"/>
          </a:p>
        </p:txBody>
      </p:sp>
      <p:sp>
        <p:nvSpPr>
          <p:cNvPr id="19458" name="Rectangle 2"/>
          <p:cNvSpPr>
            <a:spLocks noGrp="1" noChangeArrowheads="1"/>
          </p:cNvSpPr>
          <p:nvPr>
            <p:ph type="title"/>
          </p:nvPr>
        </p:nvSpPr>
        <p:spPr>
          <a:xfrm>
            <a:off x="457200" y="1189376"/>
            <a:ext cx="8229600" cy="557946"/>
          </a:xfrm>
        </p:spPr>
        <p:txBody>
          <a:bodyPr>
            <a:normAutofit fontScale="90000"/>
          </a:bodyPr>
          <a:lstStyle/>
          <a:p>
            <a:pPr eaLnBrk="1" hangingPunct="1">
              <a:defRPr/>
            </a:pPr>
            <a:r>
              <a:rPr lang="it-IT" dirty="0" smtClean="0"/>
              <a:t>Rappresentazione grafica dell’disequilibrio</a:t>
            </a:r>
          </a:p>
        </p:txBody>
      </p:sp>
      <p:sp>
        <p:nvSpPr>
          <p:cNvPr id="19459" name="Rectangle 3"/>
          <p:cNvSpPr>
            <a:spLocks noGrp="1" noChangeArrowheads="1"/>
          </p:cNvSpPr>
          <p:nvPr>
            <p:ph type="body" idx="1"/>
          </p:nvPr>
        </p:nvSpPr>
        <p:spPr>
          <a:xfrm>
            <a:off x="685800" y="5264498"/>
            <a:ext cx="7772400" cy="1066800"/>
          </a:xfrm>
        </p:spPr>
        <p:txBody>
          <a:bodyPr/>
          <a:lstStyle/>
          <a:p>
            <a:pPr eaLnBrk="1" hangingPunct="1"/>
            <a:r>
              <a:rPr lang="it-IT" altLang="it-IT" b="1" i="1" dirty="0" smtClean="0">
                <a:solidFill>
                  <a:srgbClr val="C00000"/>
                </a:solidFill>
                <a:effectLst>
                  <a:outerShdw blurRad="38100" dist="38100" dir="2700000" algn="tl">
                    <a:srgbClr val="000000">
                      <a:alpha val="43137"/>
                    </a:srgbClr>
                  </a:outerShdw>
                </a:effectLst>
              </a:rPr>
              <a:t>S&gt;</a:t>
            </a:r>
            <a:r>
              <a:rPr lang="it-IT" altLang="it-IT" b="1" i="1" dirty="0" err="1" smtClean="0">
                <a:solidFill>
                  <a:srgbClr val="C00000"/>
                </a:solidFill>
                <a:effectLst>
                  <a:outerShdw blurRad="38100" dist="38100" dir="2700000" algn="tl">
                    <a:srgbClr val="000000">
                      <a:alpha val="43137"/>
                    </a:srgbClr>
                  </a:outerShdw>
                </a:effectLst>
              </a:rPr>
              <a:t>I</a:t>
            </a:r>
            <a:r>
              <a:rPr lang="it-IT" altLang="it-IT" dirty="0" err="1" smtClean="0">
                <a:sym typeface="Symbol" panose="05050102010706020507" pitchFamily="18" charset="2"/>
              </a:rPr>
              <a:t>flussi</a:t>
            </a:r>
            <a:r>
              <a:rPr lang="it-IT" altLang="it-IT" dirty="0" smtClean="0">
                <a:sym typeface="Symbol" panose="05050102010706020507" pitchFamily="18" charset="2"/>
              </a:rPr>
              <a:t> in uscita maggiori dei flussi in entrata la produzione diminuisce</a:t>
            </a:r>
          </a:p>
        </p:txBody>
      </p:sp>
      <p:graphicFrame>
        <p:nvGraphicFramePr>
          <p:cNvPr id="19460" name="Object 4"/>
          <p:cNvGraphicFramePr>
            <a:graphicFrameLocks noChangeAspect="1"/>
          </p:cNvGraphicFramePr>
          <p:nvPr>
            <p:extLst>
              <p:ext uri="{D42A27DB-BD31-4B8C-83A1-F6EECF244321}">
                <p14:modId xmlns:p14="http://schemas.microsoft.com/office/powerpoint/2010/main" val="3213985668"/>
              </p:ext>
            </p:extLst>
          </p:nvPr>
        </p:nvGraphicFramePr>
        <p:xfrm>
          <a:off x="1524000" y="2338299"/>
          <a:ext cx="5159435" cy="2622008"/>
        </p:xfrm>
        <a:graphic>
          <a:graphicData uri="http://schemas.openxmlformats.org/presentationml/2006/ole">
            <mc:AlternateContent xmlns:mc="http://schemas.openxmlformats.org/markup-compatibility/2006">
              <mc:Choice xmlns:v="urn:schemas-microsoft-com:vml" Requires="v">
                <p:oleObj spid="_x0000_s3089" name="Immagine" r:id="rId3" imgW="8115480" imgH="4124160" progId="Word.Picture.8">
                  <p:embed/>
                </p:oleObj>
              </mc:Choice>
              <mc:Fallback>
                <p:oleObj name="Immagine" r:id="rId3" imgW="8115480" imgH="4124160" progId="Word.Picture.8">
                  <p:embed/>
                  <p:pic>
                    <p:nvPicPr>
                      <p:cNvPr id="1946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338299"/>
                        <a:ext cx="5159435" cy="2622008"/>
                      </a:xfrm>
                      <a:prstGeom prst="rect">
                        <a:avLst/>
                      </a:prstGeom>
                      <a:noFill/>
                      <a:extLst/>
                    </p:spPr>
                  </p:pic>
                </p:oleObj>
              </mc:Fallback>
            </mc:AlternateContent>
          </a:graphicData>
        </a:graphic>
      </p:graphicFrame>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1429085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0-#ppt_w/2"/>
                                          </p:val>
                                        </p:tav>
                                        <p:tav tm="100000">
                                          <p:val>
                                            <p:strVal val="#ppt_x"/>
                                          </p:val>
                                        </p:tav>
                                      </p:tavLst>
                                    </p:anim>
                                    <p:anim calcmode="lin" valueType="num">
                                      <p:cBhvr additive="base">
                                        <p:cTn id="8" dur="500" fill="hold"/>
                                        <p:tgtEl>
                                          <p:spTgt spid="1946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 calcmode="lin" valueType="num">
                                      <p:cBhvr additive="base">
                                        <p:cTn id="13"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1211525-765E-48BD-A4D7-06DCC08C0C59}" type="slidenum">
              <a:rPr lang="it-IT" altLang="it-IT" sz="1400"/>
              <a:pPr eaLnBrk="1" hangingPunct="1"/>
              <a:t>31</a:t>
            </a:fld>
            <a:endParaRPr lang="it-IT" altLang="it-IT" sz="1400"/>
          </a:p>
        </p:txBody>
      </p:sp>
      <p:sp>
        <p:nvSpPr>
          <p:cNvPr id="20482" name="Rectangle 2"/>
          <p:cNvSpPr>
            <a:spLocks noGrp="1" noChangeArrowheads="1"/>
          </p:cNvSpPr>
          <p:nvPr>
            <p:ph type="title"/>
          </p:nvPr>
        </p:nvSpPr>
        <p:spPr/>
        <p:txBody>
          <a:bodyPr>
            <a:normAutofit fontScale="90000"/>
          </a:bodyPr>
          <a:lstStyle/>
          <a:p>
            <a:pPr eaLnBrk="1" hangingPunct="1">
              <a:defRPr/>
            </a:pPr>
            <a:r>
              <a:rPr lang="it-IT" dirty="0" smtClean="0"/>
              <a:t>Dal disequilibrio all’equilibrio</a:t>
            </a:r>
          </a:p>
        </p:txBody>
      </p:sp>
      <p:sp>
        <p:nvSpPr>
          <p:cNvPr id="20483" name="Rectangle 3"/>
          <p:cNvSpPr>
            <a:spLocks noGrp="1" noChangeArrowheads="1"/>
          </p:cNvSpPr>
          <p:nvPr>
            <p:ph type="body" idx="1"/>
          </p:nvPr>
        </p:nvSpPr>
        <p:spPr>
          <a:xfrm>
            <a:off x="762000" y="4379189"/>
            <a:ext cx="7772400" cy="1905000"/>
          </a:xfrm>
        </p:spPr>
        <p:txBody>
          <a:bodyPr/>
          <a:lstStyle/>
          <a:p>
            <a:pPr eaLnBrk="1" hangingPunct="1">
              <a:lnSpc>
                <a:spcPct val="90000"/>
              </a:lnSpc>
              <a:defRPr/>
            </a:pPr>
            <a:r>
              <a:rPr lang="it-IT" sz="2400" dirty="0" smtClean="0"/>
              <a:t>Diminuisce la </a:t>
            </a:r>
            <a:r>
              <a:rPr lang="it-IT" sz="2400" dirty="0" err="1" smtClean="0"/>
              <a:t>produzione</a:t>
            </a:r>
            <a:r>
              <a:rPr lang="it-IT" sz="2400" dirty="0" err="1" smtClean="0">
                <a:sym typeface="Symbol" pitchFamily="18" charset="2"/>
              </a:rPr>
              <a:t>diminuisce</a:t>
            </a:r>
            <a:r>
              <a:rPr lang="it-IT" sz="2400" dirty="0" smtClean="0">
                <a:sym typeface="Symbol" pitchFamily="18" charset="2"/>
              </a:rPr>
              <a:t> il </a:t>
            </a:r>
            <a:r>
              <a:rPr lang="it-IT" sz="2400" dirty="0" err="1" smtClean="0">
                <a:sym typeface="Symbol" pitchFamily="18" charset="2"/>
              </a:rPr>
              <a:t>redditodiminuiscono</a:t>
            </a:r>
            <a:r>
              <a:rPr lang="it-IT" sz="2400" dirty="0" smtClean="0">
                <a:sym typeface="Symbol" pitchFamily="18" charset="2"/>
              </a:rPr>
              <a:t> i risparmi</a:t>
            </a:r>
          </a:p>
          <a:p>
            <a:pPr eaLnBrk="1" hangingPunct="1">
              <a:lnSpc>
                <a:spcPct val="90000"/>
              </a:lnSpc>
              <a:defRPr/>
            </a:pPr>
            <a:r>
              <a:rPr lang="it-IT" sz="2400" b="1" i="1" dirty="0" smtClean="0">
                <a:solidFill>
                  <a:srgbClr val="C00000"/>
                </a:solidFill>
                <a:effectLst>
                  <a:outerShdw blurRad="38100" dist="38100" dir="2700000" algn="tl">
                    <a:srgbClr val="000000"/>
                  </a:outerShdw>
                </a:effectLst>
                <a:sym typeface="Symbol" pitchFamily="18" charset="2"/>
              </a:rPr>
              <a:t>S=I</a:t>
            </a:r>
            <a:r>
              <a:rPr lang="it-IT" sz="2400" b="1" dirty="0" smtClean="0">
                <a:solidFill>
                  <a:srgbClr val="C00000"/>
                </a:solidFill>
                <a:effectLst>
                  <a:outerShdw blurRad="38100" dist="38100" dir="2700000" algn="tl">
                    <a:srgbClr val="000000"/>
                  </a:outerShdw>
                </a:effectLst>
                <a:sym typeface="Symbol" pitchFamily="18" charset="2"/>
              </a:rPr>
              <a:t>  equilibrio di </a:t>
            </a:r>
            <a:r>
              <a:rPr lang="it-IT" sz="2400" b="1" dirty="0" err="1" smtClean="0">
                <a:solidFill>
                  <a:srgbClr val="C00000"/>
                </a:solidFill>
                <a:effectLst>
                  <a:outerShdw blurRad="38100" dist="38100" dir="2700000" algn="tl">
                    <a:srgbClr val="000000"/>
                  </a:outerShdw>
                </a:effectLst>
                <a:sym typeface="Symbol" pitchFamily="18" charset="2"/>
              </a:rPr>
              <a:t>sottocupazione</a:t>
            </a:r>
            <a:endParaRPr lang="it-IT" sz="2400" b="1" dirty="0" smtClean="0">
              <a:solidFill>
                <a:srgbClr val="C00000"/>
              </a:solidFill>
              <a:effectLst>
                <a:outerShdw blurRad="38100" dist="38100" dir="2700000" algn="tl">
                  <a:srgbClr val="000000"/>
                </a:outerShdw>
              </a:effectLst>
              <a:sym typeface="Symbol" pitchFamily="18" charset="2"/>
            </a:endParaRPr>
          </a:p>
          <a:p>
            <a:pPr eaLnBrk="1" hangingPunct="1">
              <a:lnSpc>
                <a:spcPct val="90000"/>
              </a:lnSpc>
              <a:defRPr/>
            </a:pPr>
            <a:r>
              <a:rPr lang="it-IT" sz="2400" dirty="0" smtClean="0">
                <a:sym typeface="Symbol" pitchFamily="18" charset="2"/>
              </a:rPr>
              <a:t>La </a:t>
            </a:r>
            <a:r>
              <a:rPr lang="it-IT" sz="2400" b="1" dirty="0" smtClean="0">
                <a:solidFill>
                  <a:srgbClr val="C00000"/>
                </a:solidFill>
                <a:effectLst>
                  <a:outerShdw blurRad="38100" dist="38100" dir="2700000" algn="tl">
                    <a:srgbClr val="000000"/>
                  </a:outerShdw>
                </a:effectLst>
                <a:sym typeface="Symbol" pitchFamily="18" charset="2"/>
              </a:rPr>
              <a:t>componente autonoma</a:t>
            </a:r>
            <a:r>
              <a:rPr lang="it-IT" sz="2400" dirty="0" smtClean="0">
                <a:solidFill>
                  <a:srgbClr val="C00000"/>
                </a:solidFill>
                <a:sym typeface="Symbol" pitchFamily="18" charset="2"/>
              </a:rPr>
              <a:t> </a:t>
            </a:r>
            <a:r>
              <a:rPr lang="it-IT" sz="2400" dirty="0" smtClean="0">
                <a:sym typeface="Symbol" pitchFamily="18" charset="2"/>
              </a:rPr>
              <a:t>(flusso in entrata) della domanda </a:t>
            </a:r>
            <a:r>
              <a:rPr lang="it-IT" sz="2400" b="1" dirty="0" smtClean="0">
                <a:solidFill>
                  <a:srgbClr val="C00000"/>
                </a:solidFill>
                <a:effectLst>
                  <a:outerShdw blurRad="38100" dist="38100" dir="2700000" algn="tl">
                    <a:srgbClr val="000000"/>
                  </a:outerShdw>
                </a:effectLst>
                <a:sym typeface="Symbol" pitchFamily="18" charset="2"/>
              </a:rPr>
              <a:t>I determina la grandezza del reddito</a:t>
            </a:r>
          </a:p>
        </p:txBody>
      </p:sp>
      <p:graphicFrame>
        <p:nvGraphicFramePr>
          <p:cNvPr id="20484" name="Object 4"/>
          <p:cNvGraphicFramePr>
            <a:graphicFrameLocks noChangeAspect="1"/>
          </p:cNvGraphicFramePr>
          <p:nvPr>
            <p:extLst>
              <p:ext uri="{D42A27DB-BD31-4B8C-83A1-F6EECF244321}">
                <p14:modId xmlns:p14="http://schemas.microsoft.com/office/powerpoint/2010/main" val="3427942847"/>
              </p:ext>
            </p:extLst>
          </p:nvPr>
        </p:nvGraphicFramePr>
        <p:xfrm>
          <a:off x="1524000" y="1527924"/>
          <a:ext cx="5637213" cy="2863850"/>
        </p:xfrm>
        <a:graphic>
          <a:graphicData uri="http://schemas.openxmlformats.org/presentationml/2006/ole">
            <mc:AlternateContent xmlns:mc="http://schemas.openxmlformats.org/markup-compatibility/2006">
              <mc:Choice xmlns:v="urn:schemas-microsoft-com:vml" Requires="v">
                <p:oleObj spid="_x0000_s4113" name="Immagine" r:id="rId3" imgW="8115480" imgH="4124160" progId="Word.Picture.8">
                  <p:embed/>
                </p:oleObj>
              </mc:Choice>
              <mc:Fallback>
                <p:oleObj name="Immagine" r:id="rId3" imgW="8115480" imgH="4124160" progId="Word.Picture.8">
                  <p:embed/>
                  <p:pic>
                    <p:nvPicPr>
                      <p:cNvPr id="2048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527924"/>
                        <a:ext cx="5637213" cy="286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0945732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additive="base">
                                        <p:cTn id="7" dur="500" fill="hold"/>
                                        <p:tgtEl>
                                          <p:spTgt spid="20484"/>
                                        </p:tgtEl>
                                        <p:attrNameLst>
                                          <p:attrName>ppt_x</p:attrName>
                                        </p:attrNameLst>
                                      </p:cBhvr>
                                      <p:tavLst>
                                        <p:tav tm="0">
                                          <p:val>
                                            <p:strVal val="0-#ppt_w/2"/>
                                          </p:val>
                                        </p:tav>
                                        <p:tav tm="100000">
                                          <p:val>
                                            <p:strVal val="#ppt_x"/>
                                          </p:val>
                                        </p:tav>
                                      </p:tavLst>
                                    </p:anim>
                                    <p:anim calcmode="lin" valueType="num">
                                      <p:cBhvr additive="base">
                                        <p:cTn id="8" dur="500" fill="hold"/>
                                        <p:tgtEl>
                                          <p:spTgt spid="204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additive="base">
                                        <p:cTn id="13"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3">
                                            <p:txEl>
                                              <p:pRg st="1" end="1"/>
                                            </p:txEl>
                                          </p:spTgt>
                                        </p:tgtEl>
                                        <p:attrNameLst>
                                          <p:attrName>style.visibility</p:attrName>
                                        </p:attrNameLst>
                                      </p:cBhvr>
                                      <p:to>
                                        <p:strVal val="visible"/>
                                      </p:to>
                                    </p:set>
                                    <p:anim calcmode="lin" valueType="num">
                                      <p:cBhvr additive="base">
                                        <p:cTn id="19"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3">
                                            <p:txEl>
                                              <p:pRg st="2" end="2"/>
                                            </p:txEl>
                                          </p:spTgt>
                                        </p:tgtEl>
                                        <p:attrNameLst>
                                          <p:attrName>style.visibility</p:attrName>
                                        </p:attrNameLst>
                                      </p:cBhvr>
                                      <p:to>
                                        <p:strVal val="visible"/>
                                      </p:to>
                                    </p:set>
                                    <p:anim calcmode="lin" valueType="num">
                                      <p:cBhvr additive="base">
                                        <p:cTn id="25"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35A8918-CE0C-476A-B528-9262440EBC1F}" type="slidenum">
              <a:rPr lang="it-IT" altLang="it-IT" sz="1400"/>
              <a:pPr eaLnBrk="1" hangingPunct="1"/>
              <a:t>32</a:t>
            </a:fld>
            <a:endParaRPr lang="it-IT" altLang="it-IT" sz="1400"/>
          </a:p>
        </p:txBody>
      </p:sp>
      <p:sp>
        <p:nvSpPr>
          <p:cNvPr id="22530" name="Rectangle 2"/>
          <p:cNvSpPr>
            <a:spLocks noGrp="1" noChangeArrowheads="1"/>
          </p:cNvSpPr>
          <p:nvPr>
            <p:ph type="title"/>
          </p:nvPr>
        </p:nvSpPr>
        <p:spPr/>
        <p:txBody>
          <a:bodyPr>
            <a:normAutofit fontScale="90000"/>
          </a:bodyPr>
          <a:lstStyle/>
          <a:p>
            <a:pPr eaLnBrk="1" hangingPunct="1">
              <a:defRPr/>
            </a:pPr>
            <a:r>
              <a:rPr lang="it-IT" dirty="0" smtClean="0"/>
              <a:t>L’effetto moltiplicatore</a:t>
            </a:r>
          </a:p>
        </p:txBody>
      </p:sp>
      <p:sp>
        <p:nvSpPr>
          <p:cNvPr id="22531" name="Rectangle 3"/>
          <p:cNvSpPr>
            <a:spLocks noGrp="1" noChangeArrowheads="1"/>
          </p:cNvSpPr>
          <p:nvPr>
            <p:ph type="body" idx="1"/>
          </p:nvPr>
        </p:nvSpPr>
        <p:spPr/>
        <p:txBody>
          <a:bodyPr>
            <a:normAutofit lnSpcReduction="10000"/>
          </a:bodyPr>
          <a:lstStyle/>
          <a:p>
            <a:pPr marL="533400" indent="-533400" eaLnBrk="1" hangingPunct="1">
              <a:lnSpc>
                <a:spcPct val="90000"/>
              </a:lnSpc>
            </a:pPr>
            <a:r>
              <a:rPr lang="it-IT" altLang="it-IT" sz="2800" dirty="0" smtClean="0"/>
              <a:t>Le spese per investimento sono soggette ad ampie e non prevedibili </a:t>
            </a:r>
            <a:r>
              <a:rPr lang="it-IT" altLang="it-IT" sz="2800" b="1" dirty="0" smtClean="0">
                <a:solidFill>
                  <a:srgbClr val="C00000"/>
                </a:solidFill>
                <a:effectLst>
                  <a:outerShdw blurRad="38100" dist="38100" dir="2700000" algn="tl">
                    <a:srgbClr val="000000">
                      <a:alpha val="43137"/>
                    </a:srgbClr>
                  </a:outerShdw>
                </a:effectLst>
              </a:rPr>
              <a:t>fluttuazioni</a:t>
            </a:r>
          </a:p>
          <a:p>
            <a:pPr marL="533400" indent="-533400" eaLnBrk="1" hangingPunct="1">
              <a:lnSpc>
                <a:spcPct val="90000"/>
              </a:lnSpc>
            </a:pPr>
            <a:r>
              <a:rPr lang="it-IT" altLang="it-IT" sz="2800" dirty="0" smtClean="0"/>
              <a:t>Le spese per il consumo sono una quota più o meno </a:t>
            </a:r>
            <a:r>
              <a:rPr lang="it-IT" altLang="it-IT" sz="2800" b="1" dirty="0" smtClean="0">
                <a:solidFill>
                  <a:srgbClr val="C00000"/>
                </a:solidFill>
                <a:effectLst>
                  <a:outerShdw blurRad="38100" dist="38100" dir="2700000" algn="tl">
                    <a:srgbClr val="000000">
                      <a:alpha val="43137"/>
                    </a:srgbClr>
                  </a:outerShdw>
                </a:effectLst>
              </a:rPr>
              <a:t>costante</a:t>
            </a:r>
            <a:r>
              <a:rPr lang="it-IT" altLang="it-IT" sz="2800" dirty="0" smtClean="0"/>
              <a:t> del nostro reddito</a:t>
            </a:r>
          </a:p>
          <a:p>
            <a:pPr marL="914400" lvl="1" indent="-457200" eaLnBrk="1" hangingPunct="1">
              <a:lnSpc>
                <a:spcPct val="90000"/>
              </a:lnSpc>
              <a:buFontTx/>
              <a:buAutoNum type="arabicPeriod"/>
            </a:pPr>
            <a:r>
              <a:rPr lang="it-IT" altLang="it-IT" sz="2400" dirty="0" smtClean="0"/>
              <a:t>Se diminuiscono le spese per gli investimenti diminuisce il reddito dei lavoratori</a:t>
            </a:r>
          </a:p>
          <a:p>
            <a:pPr marL="914400" lvl="1" indent="-457200" eaLnBrk="1" hangingPunct="1">
              <a:lnSpc>
                <a:spcPct val="90000"/>
              </a:lnSpc>
              <a:buFontTx/>
              <a:buAutoNum type="arabicPeriod"/>
            </a:pPr>
            <a:r>
              <a:rPr lang="it-IT" altLang="it-IT" sz="2400" dirty="0" smtClean="0"/>
              <a:t>Con meno reddito i lavoratori decideranno di consumare di meno</a:t>
            </a:r>
          </a:p>
          <a:p>
            <a:pPr marL="914400" lvl="1" indent="-457200" eaLnBrk="1" hangingPunct="1">
              <a:lnSpc>
                <a:spcPct val="90000"/>
              </a:lnSpc>
              <a:buFontTx/>
              <a:buAutoNum type="arabicPeriod"/>
            </a:pPr>
            <a:r>
              <a:rPr lang="it-IT" altLang="it-IT" sz="2400" dirty="0" smtClean="0"/>
              <a:t>Con meno domanda di consumo gli imprenditori decideranno di produrre meno pagando meno salari ai lavoratori</a:t>
            </a:r>
          </a:p>
          <a:p>
            <a:pPr marL="914400" lvl="1" indent="-457200" eaLnBrk="1" hangingPunct="1">
              <a:lnSpc>
                <a:spcPct val="90000"/>
              </a:lnSpc>
              <a:buFontTx/>
              <a:buAutoNum type="arabicPeriod"/>
            </a:pPr>
            <a:r>
              <a:rPr lang="it-IT" altLang="it-IT" sz="2400" dirty="0" smtClean="0"/>
              <a:t>Questo ci rimanda al punto 2 ecc</a:t>
            </a:r>
            <a:r>
              <a:rPr lang="it-IT" altLang="it-IT" sz="2400" dirty="0" smtClean="0"/>
              <a:t>. (circolo vizioso)</a:t>
            </a:r>
            <a:endParaRPr lang="it-IT" altLang="it-IT" sz="2400" dirty="0" smtClean="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257060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531">
                                            <p:txEl>
                                              <p:pRg st="4" end="4"/>
                                            </p:txEl>
                                          </p:spTgt>
                                        </p:tgtEl>
                                        <p:attrNameLst>
                                          <p:attrName>style.visibility</p:attrName>
                                        </p:attrNameLst>
                                      </p:cBhvr>
                                      <p:to>
                                        <p:strVal val="visible"/>
                                      </p:to>
                                    </p:set>
                                    <p:anim calcmode="lin" valueType="num">
                                      <p:cBhvr additive="base">
                                        <p:cTn id="31" dur="500" fill="hold"/>
                                        <p:tgtEl>
                                          <p:spTgt spid="2253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5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 calcmode="lin" valueType="num">
                                      <p:cBhvr additive="base">
                                        <p:cTn id="37" dur="500" fill="hold"/>
                                        <p:tgtEl>
                                          <p:spTgt spid="2253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25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8512D93-3168-45F7-980D-6FA686978300}" type="slidenum">
              <a:rPr lang="it-IT" altLang="it-IT" sz="1400"/>
              <a:pPr eaLnBrk="1" hangingPunct="1"/>
              <a:t>33</a:t>
            </a:fld>
            <a:endParaRPr lang="it-IT" altLang="it-IT" sz="1400"/>
          </a:p>
        </p:txBody>
      </p:sp>
      <p:sp>
        <p:nvSpPr>
          <p:cNvPr id="23554" name="Rectangle 2"/>
          <p:cNvSpPr>
            <a:spLocks noGrp="1" noChangeArrowheads="1"/>
          </p:cNvSpPr>
          <p:nvPr>
            <p:ph type="title"/>
          </p:nvPr>
        </p:nvSpPr>
        <p:spPr/>
        <p:txBody>
          <a:bodyPr>
            <a:normAutofit fontScale="90000"/>
          </a:bodyPr>
          <a:lstStyle/>
          <a:p>
            <a:pPr eaLnBrk="1" hangingPunct="1">
              <a:defRPr/>
            </a:pPr>
            <a:r>
              <a:rPr lang="it-IT" dirty="0" smtClean="0"/>
              <a:t>Il risultato</a:t>
            </a:r>
          </a:p>
        </p:txBody>
      </p:sp>
      <p:sp>
        <p:nvSpPr>
          <p:cNvPr id="23555" name="Rectangle 3"/>
          <p:cNvSpPr>
            <a:spLocks noGrp="1" noChangeArrowheads="1"/>
          </p:cNvSpPr>
          <p:nvPr>
            <p:ph type="body" idx="1"/>
          </p:nvPr>
        </p:nvSpPr>
        <p:spPr>
          <a:xfrm>
            <a:off x="554890" y="1468349"/>
            <a:ext cx="8229600" cy="4525963"/>
          </a:xfrm>
        </p:spPr>
        <p:txBody>
          <a:bodyPr/>
          <a:lstStyle/>
          <a:p>
            <a:pPr eaLnBrk="1" hangingPunct="1">
              <a:lnSpc>
                <a:spcPct val="90000"/>
              </a:lnSpc>
              <a:defRPr/>
            </a:pPr>
            <a:r>
              <a:rPr lang="it-IT" sz="2800" dirty="0" smtClean="0"/>
              <a:t>L’effetto finale di una variazione degli investimenti dipende dalle “perdite”</a:t>
            </a:r>
          </a:p>
          <a:p>
            <a:pPr lvl="1" eaLnBrk="1" hangingPunct="1">
              <a:lnSpc>
                <a:spcPct val="90000"/>
              </a:lnSpc>
              <a:defRPr/>
            </a:pPr>
            <a:r>
              <a:rPr lang="it-IT" sz="2400" dirty="0" smtClean="0"/>
              <a:t>Nel nostro caso: risparmio = 20% del reddito</a:t>
            </a:r>
          </a:p>
          <a:p>
            <a:pPr lvl="1" eaLnBrk="1" hangingPunct="1">
              <a:lnSpc>
                <a:spcPct val="90000"/>
              </a:lnSpc>
              <a:defRPr/>
            </a:pPr>
            <a:r>
              <a:rPr lang="it-IT" sz="2400" dirty="0" smtClean="0"/>
              <a:t>Se gli investimenti diminuiscono di 100 miliardi anche i risparmi dovranno diminuire di 100 miliardi</a:t>
            </a:r>
          </a:p>
          <a:p>
            <a:pPr lvl="1" eaLnBrk="1" hangingPunct="1">
              <a:lnSpc>
                <a:spcPct val="90000"/>
              </a:lnSpc>
              <a:defRPr/>
            </a:pPr>
            <a:r>
              <a:rPr lang="it-IT" sz="2400" dirty="0" smtClean="0"/>
              <a:t>Ma 100 miliardi sono il risparmio di un reddito pari a (1/20%)</a:t>
            </a:r>
            <a:r>
              <a:rPr lang="it-IT" sz="2400" i="1" dirty="0" smtClean="0"/>
              <a:t>x</a:t>
            </a:r>
            <a:r>
              <a:rPr lang="it-IT" sz="2400" dirty="0" smtClean="0"/>
              <a:t>100 = 500 miliardi</a:t>
            </a:r>
          </a:p>
          <a:p>
            <a:pPr lvl="1" eaLnBrk="1" hangingPunct="1">
              <a:lnSpc>
                <a:spcPct val="90000"/>
              </a:lnSpc>
              <a:defRPr/>
            </a:pPr>
            <a:r>
              <a:rPr lang="it-IT" sz="2400" dirty="0" smtClean="0"/>
              <a:t>Una diminuzione di 100 miliardi dell’investimento ha come conseguenza una diminuzione del reddito di 500 miliardi</a:t>
            </a:r>
          </a:p>
          <a:p>
            <a:pPr lvl="1" eaLnBrk="1" hangingPunct="1">
              <a:lnSpc>
                <a:spcPct val="90000"/>
              </a:lnSpc>
              <a:defRPr/>
            </a:pPr>
            <a:r>
              <a:rPr lang="it-IT" sz="2400" b="1" dirty="0" smtClean="0">
                <a:solidFill>
                  <a:srgbClr val="C00000"/>
                </a:solidFill>
                <a:effectLst>
                  <a:outerShdw blurRad="38100" dist="38100" dir="2700000" algn="tl">
                    <a:srgbClr val="000000"/>
                  </a:outerShdw>
                </a:effectLst>
              </a:rPr>
              <a:t>Il reddito di equilibrio diminuisce molto di più della diminuzione iniziale dell’investimento</a:t>
            </a:r>
          </a:p>
          <a:p>
            <a:pPr lvl="1" eaLnBrk="1" hangingPunct="1">
              <a:lnSpc>
                <a:spcPct val="90000"/>
              </a:lnSpc>
              <a:defRPr/>
            </a:pPr>
            <a:endParaRPr lang="it-IT" sz="2400" dirty="0" smtClean="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090290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5">
                                            <p:txEl>
                                              <p:pRg st="3" end="3"/>
                                            </p:txEl>
                                          </p:spTgt>
                                        </p:tgtEl>
                                        <p:attrNameLst>
                                          <p:attrName>style.visibility</p:attrName>
                                        </p:attrNameLst>
                                      </p:cBhvr>
                                      <p:to>
                                        <p:strVal val="visible"/>
                                      </p:to>
                                    </p:set>
                                    <p:anim calcmode="lin" valueType="num">
                                      <p:cBhvr additive="base">
                                        <p:cTn id="25"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555">
                                            <p:txEl>
                                              <p:pRg st="4" end="4"/>
                                            </p:txEl>
                                          </p:spTgt>
                                        </p:tgtEl>
                                        <p:attrNameLst>
                                          <p:attrName>style.visibility</p:attrName>
                                        </p:attrNameLst>
                                      </p:cBhvr>
                                      <p:to>
                                        <p:strVal val="visible"/>
                                      </p:to>
                                    </p:set>
                                    <p:anim calcmode="lin" valueType="num">
                                      <p:cBhvr additive="base">
                                        <p:cTn id="31" dur="500" fill="hold"/>
                                        <p:tgtEl>
                                          <p:spTgt spid="235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355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3555">
                                            <p:txEl>
                                              <p:pRg st="5" end="5"/>
                                            </p:txEl>
                                          </p:spTgt>
                                        </p:tgtEl>
                                        <p:attrNameLst>
                                          <p:attrName>style.visibility</p:attrName>
                                        </p:attrNameLst>
                                      </p:cBhvr>
                                      <p:to>
                                        <p:strVal val="visible"/>
                                      </p:to>
                                    </p:set>
                                    <p:anim calcmode="lin" valueType="num">
                                      <p:cBhvr additive="base">
                                        <p:cTn id="37" dur="500" fill="hold"/>
                                        <p:tgtEl>
                                          <p:spTgt spid="235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55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bldLvl="2"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7C98FE7-1118-4558-8DDE-187C31FB4886}" type="slidenum">
              <a:rPr lang="it-IT" altLang="it-IT" sz="1400"/>
              <a:pPr eaLnBrk="1" hangingPunct="1"/>
              <a:t>34</a:t>
            </a:fld>
            <a:endParaRPr lang="it-IT" altLang="it-IT" sz="1400"/>
          </a:p>
        </p:txBody>
      </p:sp>
      <p:sp>
        <p:nvSpPr>
          <p:cNvPr id="24578" name="Rectangle 2"/>
          <p:cNvSpPr>
            <a:spLocks noGrp="1" noChangeArrowheads="1"/>
          </p:cNvSpPr>
          <p:nvPr>
            <p:ph type="title"/>
          </p:nvPr>
        </p:nvSpPr>
        <p:spPr/>
        <p:txBody>
          <a:bodyPr>
            <a:normAutofit fontScale="90000"/>
          </a:bodyPr>
          <a:lstStyle/>
          <a:p>
            <a:pPr eaLnBrk="1" hangingPunct="1">
              <a:defRPr/>
            </a:pPr>
            <a:r>
              <a:rPr lang="it-IT" dirty="0" smtClean="0"/>
              <a:t>Il moltiplicatore in positivo</a:t>
            </a:r>
          </a:p>
        </p:txBody>
      </p:sp>
      <p:sp>
        <p:nvSpPr>
          <p:cNvPr id="24579" name="Rectangle 3"/>
          <p:cNvSpPr>
            <a:spLocks noGrp="1" noChangeArrowheads="1"/>
          </p:cNvSpPr>
          <p:nvPr>
            <p:ph type="body" idx="1"/>
          </p:nvPr>
        </p:nvSpPr>
        <p:spPr/>
        <p:txBody>
          <a:bodyPr/>
          <a:lstStyle/>
          <a:p>
            <a:pPr eaLnBrk="1" hangingPunct="1"/>
            <a:r>
              <a:rPr lang="it-IT" altLang="it-IT" sz="2400" dirty="0" smtClean="0"/>
              <a:t>L’aspetto positivo è che lo stesso meccanismo vale anche se </a:t>
            </a:r>
            <a:r>
              <a:rPr lang="it-IT" altLang="it-IT" sz="2400" b="1" dirty="0" smtClean="0">
                <a:solidFill>
                  <a:srgbClr val="C00000"/>
                </a:solidFill>
                <a:effectLst>
                  <a:outerShdw blurRad="38100" dist="38100" dir="2700000" algn="tl">
                    <a:srgbClr val="000000">
                      <a:alpha val="43137"/>
                    </a:srgbClr>
                  </a:outerShdw>
                </a:effectLst>
              </a:rPr>
              <a:t>l’investimento aumenta</a:t>
            </a:r>
          </a:p>
          <a:p>
            <a:pPr lvl="1" eaLnBrk="1" hangingPunct="1"/>
            <a:r>
              <a:rPr lang="it-IT" altLang="it-IT" sz="2000" dirty="0" smtClean="0"/>
              <a:t>Nell’esempio precedente: un incremento di 100 miliardi dell’investimento comporta un incremento di 100 miliardi dei risparmi</a:t>
            </a:r>
          </a:p>
          <a:p>
            <a:pPr lvl="1" eaLnBrk="1" hangingPunct="1"/>
            <a:r>
              <a:rPr lang="it-IT" altLang="it-IT" sz="2000" dirty="0" smtClean="0"/>
              <a:t>I risparmi aumentano di 100 miliardi quando il reddito aumenta di 500 miliardi</a:t>
            </a:r>
          </a:p>
          <a:p>
            <a:pPr lvl="1" eaLnBrk="1" hangingPunct="1"/>
            <a:r>
              <a:rPr lang="it-IT" altLang="it-IT" sz="2000" dirty="0" smtClean="0"/>
              <a:t>La spesa iniziale comporta un aumento del reddito dei lavoratori – I lavoratori aumentano i consumi (80%) e i risparmi (20%) – I consumi si traducono in reddito per qualcun altro – Aumentano nuovamente i consumi e i risparmi. La catena si ferma quando i risparmi sono esattamente uguali agli </a:t>
            </a:r>
            <a:r>
              <a:rPr lang="it-IT" altLang="it-IT" sz="2000" dirty="0" smtClean="0"/>
              <a:t>investimenti (circolo virtuoso)</a:t>
            </a:r>
            <a:endParaRPr lang="it-IT" altLang="it-IT" sz="2000" dirty="0" smtClean="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8354095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 calcmode="lin" valueType="num">
                                      <p:cBhvr additive="base">
                                        <p:cTn id="13" dur="500" fill="hold"/>
                                        <p:tgtEl>
                                          <p:spTgt spid="245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 calcmode="lin" valueType="num">
                                      <p:cBhvr additive="base">
                                        <p:cTn id="19" dur="500" fill="hold"/>
                                        <p:tgtEl>
                                          <p:spTgt spid="2457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4579">
                                            <p:txEl>
                                              <p:pRg st="3" end="3"/>
                                            </p:txEl>
                                          </p:spTgt>
                                        </p:tgtEl>
                                        <p:attrNameLst>
                                          <p:attrName>style.visibility</p:attrName>
                                        </p:attrNameLst>
                                      </p:cBhvr>
                                      <p:to>
                                        <p:strVal val="visible"/>
                                      </p:to>
                                    </p:set>
                                    <p:anim calcmode="lin" valueType="num">
                                      <p:cBhvr additive="base">
                                        <p:cTn id="25" dur="500" fill="hold"/>
                                        <p:tgtEl>
                                          <p:spTgt spid="2457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D9E7883-C57E-4937-9DD5-819E77673C08}" type="slidenum">
              <a:rPr lang="it-IT" altLang="it-IT" sz="1400"/>
              <a:pPr eaLnBrk="1" hangingPunct="1"/>
              <a:t>35</a:t>
            </a:fld>
            <a:endParaRPr lang="it-IT" altLang="it-IT" sz="1400"/>
          </a:p>
        </p:txBody>
      </p:sp>
      <p:sp>
        <p:nvSpPr>
          <p:cNvPr id="25602" name="Rectangle 2"/>
          <p:cNvSpPr>
            <a:spLocks noGrp="1" noChangeArrowheads="1"/>
          </p:cNvSpPr>
          <p:nvPr>
            <p:ph type="title"/>
          </p:nvPr>
        </p:nvSpPr>
        <p:spPr/>
        <p:txBody>
          <a:bodyPr>
            <a:normAutofit fontScale="90000"/>
          </a:bodyPr>
          <a:lstStyle/>
          <a:p>
            <a:pPr eaLnBrk="1" hangingPunct="1">
              <a:defRPr/>
            </a:pPr>
            <a:r>
              <a:rPr lang="it-IT" dirty="0" smtClean="0"/>
              <a:t>Il significato economico</a:t>
            </a:r>
          </a:p>
        </p:txBody>
      </p:sp>
      <p:sp>
        <p:nvSpPr>
          <p:cNvPr id="25603" name="Rectangle 3"/>
          <p:cNvSpPr>
            <a:spLocks noGrp="1" noChangeArrowheads="1"/>
          </p:cNvSpPr>
          <p:nvPr>
            <p:ph type="body" idx="1"/>
          </p:nvPr>
        </p:nvSpPr>
        <p:spPr/>
        <p:txBody>
          <a:bodyPr/>
          <a:lstStyle/>
          <a:p>
            <a:pPr eaLnBrk="1" hangingPunct="1">
              <a:lnSpc>
                <a:spcPct val="90000"/>
              </a:lnSpc>
              <a:defRPr/>
            </a:pPr>
            <a:r>
              <a:rPr lang="it-IT" sz="2400" b="1" dirty="0" smtClean="0">
                <a:solidFill>
                  <a:srgbClr val="C00000"/>
                </a:solidFill>
                <a:effectLst>
                  <a:outerShdw blurRad="38100" dist="38100" dir="2700000" algn="tl">
                    <a:srgbClr val="000000"/>
                  </a:outerShdw>
                </a:effectLst>
              </a:rPr>
              <a:t>Nell’economia keynesiana è la domanda che determina il livello del reddito</a:t>
            </a:r>
          </a:p>
          <a:p>
            <a:pPr lvl="1" eaLnBrk="1" hangingPunct="1">
              <a:lnSpc>
                <a:spcPct val="90000"/>
              </a:lnSpc>
              <a:defRPr/>
            </a:pPr>
            <a:r>
              <a:rPr lang="it-IT" sz="2000" dirty="0" smtClean="0"/>
              <a:t>In particolare è importante la domanda autonoma (</a:t>
            </a:r>
            <a:r>
              <a:rPr lang="it-IT" sz="2000" b="1" i="1" dirty="0" smtClean="0">
                <a:solidFill>
                  <a:srgbClr val="C00000"/>
                </a:solidFill>
                <a:effectLst>
                  <a:outerShdw blurRad="38100" dist="38100" dir="2700000" algn="tl">
                    <a:srgbClr val="000000">
                      <a:alpha val="43137"/>
                    </a:srgbClr>
                  </a:outerShdw>
                </a:effectLst>
              </a:rPr>
              <a:t>I</a:t>
            </a:r>
            <a:r>
              <a:rPr lang="it-IT" sz="2000" dirty="0" smtClean="0"/>
              <a:t> [investimenti])</a:t>
            </a:r>
          </a:p>
          <a:p>
            <a:pPr lvl="1" eaLnBrk="1" hangingPunct="1">
              <a:lnSpc>
                <a:spcPct val="90000"/>
              </a:lnSpc>
              <a:defRPr/>
            </a:pPr>
            <a:r>
              <a:rPr lang="it-IT" sz="2000" dirty="0" smtClean="0"/>
              <a:t>Gli imprenditori decidono il livello degli investimenti</a:t>
            </a:r>
          </a:p>
          <a:p>
            <a:pPr lvl="1" eaLnBrk="1" hangingPunct="1">
              <a:lnSpc>
                <a:spcPct val="90000"/>
              </a:lnSpc>
              <a:defRPr/>
            </a:pPr>
            <a:r>
              <a:rPr lang="it-IT" sz="2000" dirty="0" smtClean="0"/>
              <a:t>Se gli imprenditori decidono un livello di investimenti minori del risparmio</a:t>
            </a:r>
          </a:p>
          <a:p>
            <a:pPr lvl="2" eaLnBrk="1" hangingPunct="1">
              <a:lnSpc>
                <a:spcPct val="90000"/>
              </a:lnSpc>
              <a:defRPr/>
            </a:pPr>
            <a:r>
              <a:rPr lang="it-IT" sz="1800" dirty="0" smtClean="0"/>
              <a:t>Poiché le famiglie hanno deciso di risparmiare più di quanto le imprese hanno deciso di investire, la domanda di beni è insufficiente (la “perdita” si registra nel momento in cui il reddito si traduce in domanda)</a:t>
            </a:r>
            <a:endParaRPr lang="it-IT" sz="1800" baseline="-25000" dirty="0" smtClean="0"/>
          </a:p>
          <a:p>
            <a:pPr lvl="2" eaLnBrk="1" hangingPunct="1">
              <a:lnSpc>
                <a:spcPct val="90000"/>
              </a:lnSpc>
              <a:defRPr/>
            </a:pPr>
            <a:r>
              <a:rPr lang="it-IT" sz="1800" dirty="0" smtClean="0"/>
              <a:t>Gli imprenditori vedono aumentare le scorte invendute</a:t>
            </a:r>
          </a:p>
          <a:p>
            <a:pPr lvl="2" eaLnBrk="1" hangingPunct="1">
              <a:lnSpc>
                <a:spcPct val="90000"/>
              </a:lnSpc>
              <a:defRPr/>
            </a:pPr>
            <a:r>
              <a:rPr lang="it-IT" sz="1800" dirty="0" smtClean="0"/>
              <a:t>Per smaltire le scorte diminuiscono ulteriormente la produzione</a:t>
            </a:r>
          </a:p>
          <a:p>
            <a:pPr lvl="1" eaLnBrk="1" hangingPunct="1">
              <a:lnSpc>
                <a:spcPct val="90000"/>
              </a:lnSpc>
              <a:defRPr/>
            </a:pPr>
            <a:r>
              <a:rPr lang="it-IT" sz="2000" dirty="0" smtClean="0"/>
              <a:t>Si arriva ad una posizione di equilibrio di </a:t>
            </a:r>
            <a:r>
              <a:rPr lang="it-IT" sz="2000" b="1" dirty="0" smtClean="0">
                <a:solidFill>
                  <a:srgbClr val="C00000"/>
                </a:solidFill>
                <a:effectLst>
                  <a:outerShdw blurRad="38100" dist="38100" dir="2700000" algn="tl">
                    <a:srgbClr val="000000">
                      <a:alpha val="43137"/>
                    </a:srgbClr>
                  </a:outerShdw>
                </a:effectLst>
              </a:rPr>
              <a:t>sotto-</a:t>
            </a:r>
            <a:r>
              <a:rPr lang="it-IT" sz="2000" b="1" dirty="0" err="1" smtClean="0">
                <a:solidFill>
                  <a:srgbClr val="C00000"/>
                </a:solidFill>
                <a:effectLst>
                  <a:outerShdw blurRad="38100" dist="38100" dir="2700000" algn="tl">
                    <a:srgbClr val="000000">
                      <a:alpha val="43137"/>
                    </a:srgbClr>
                  </a:outerShdw>
                </a:effectLst>
              </a:rPr>
              <a:t>ocupazione</a:t>
            </a:r>
            <a:endParaRPr lang="it-IT" sz="2000" b="1" dirty="0" smtClean="0">
              <a:solidFill>
                <a:srgbClr val="C00000"/>
              </a:solidFill>
              <a:effectLst>
                <a:outerShdw blurRad="38100" dist="38100" dir="2700000" algn="tl">
                  <a:srgbClr val="000000">
                    <a:alpha val="43137"/>
                  </a:srgbClr>
                </a:outerShdw>
              </a:effectLst>
            </a:endParaRP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901339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5603">
                                            <p:txEl>
                                              <p:pRg st="3" end="3"/>
                                            </p:txEl>
                                          </p:spTgt>
                                        </p:tgtEl>
                                        <p:attrNameLst>
                                          <p:attrName>style.visibility</p:attrName>
                                        </p:attrNameLst>
                                      </p:cBhvr>
                                      <p:to>
                                        <p:strVal val="visible"/>
                                      </p:to>
                                    </p:set>
                                    <p:anim calcmode="lin" valueType="num">
                                      <p:cBhvr additive="base">
                                        <p:cTn id="25" dur="500" fill="hold"/>
                                        <p:tgtEl>
                                          <p:spTgt spid="256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6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5603">
                                            <p:txEl>
                                              <p:pRg st="4" end="4"/>
                                            </p:txEl>
                                          </p:spTgt>
                                        </p:tgtEl>
                                        <p:attrNameLst>
                                          <p:attrName>style.visibility</p:attrName>
                                        </p:attrNameLst>
                                      </p:cBhvr>
                                      <p:to>
                                        <p:strVal val="visible"/>
                                      </p:to>
                                    </p:set>
                                    <p:anim calcmode="lin" valueType="num">
                                      <p:cBhvr additive="base">
                                        <p:cTn id="31" dur="500" fill="hold"/>
                                        <p:tgtEl>
                                          <p:spTgt spid="256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6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5603">
                                            <p:txEl>
                                              <p:pRg st="5" end="5"/>
                                            </p:txEl>
                                          </p:spTgt>
                                        </p:tgtEl>
                                        <p:attrNameLst>
                                          <p:attrName>style.visibility</p:attrName>
                                        </p:attrNameLst>
                                      </p:cBhvr>
                                      <p:to>
                                        <p:strVal val="visible"/>
                                      </p:to>
                                    </p:set>
                                    <p:anim calcmode="lin" valueType="num">
                                      <p:cBhvr additive="base">
                                        <p:cTn id="37" dur="500" fill="hold"/>
                                        <p:tgtEl>
                                          <p:spTgt spid="256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60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5603">
                                            <p:txEl>
                                              <p:pRg st="6" end="6"/>
                                            </p:txEl>
                                          </p:spTgt>
                                        </p:tgtEl>
                                        <p:attrNameLst>
                                          <p:attrName>style.visibility</p:attrName>
                                        </p:attrNameLst>
                                      </p:cBhvr>
                                      <p:to>
                                        <p:strVal val="visible"/>
                                      </p:to>
                                    </p:set>
                                    <p:anim calcmode="lin" valueType="num">
                                      <p:cBhvr additive="base">
                                        <p:cTn id="43" dur="500" fill="hold"/>
                                        <p:tgtEl>
                                          <p:spTgt spid="256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560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5603">
                                            <p:txEl>
                                              <p:pRg st="7" end="7"/>
                                            </p:txEl>
                                          </p:spTgt>
                                        </p:tgtEl>
                                        <p:attrNameLst>
                                          <p:attrName>style.visibility</p:attrName>
                                        </p:attrNameLst>
                                      </p:cBhvr>
                                      <p:to>
                                        <p:strVal val="visible"/>
                                      </p:to>
                                    </p:set>
                                    <p:anim calcmode="lin" valueType="num">
                                      <p:cBhvr additive="base">
                                        <p:cTn id="49" dur="500" fill="hold"/>
                                        <p:tgtEl>
                                          <p:spTgt spid="2560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56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bldLvl="3"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E99B793-1424-45DB-9C04-CD6DBCA506C9}" type="slidenum">
              <a:rPr lang="it-IT" altLang="it-IT" sz="1400"/>
              <a:pPr eaLnBrk="1" hangingPunct="1"/>
              <a:t>36</a:t>
            </a:fld>
            <a:endParaRPr lang="it-IT" altLang="it-IT" sz="1400"/>
          </a:p>
        </p:txBody>
      </p:sp>
      <p:sp>
        <p:nvSpPr>
          <p:cNvPr id="26626" name="Rectangle 2"/>
          <p:cNvSpPr>
            <a:spLocks noGrp="1" noChangeArrowheads="1"/>
          </p:cNvSpPr>
          <p:nvPr>
            <p:ph type="title"/>
          </p:nvPr>
        </p:nvSpPr>
        <p:spPr/>
        <p:txBody>
          <a:bodyPr>
            <a:normAutofit fontScale="90000"/>
          </a:bodyPr>
          <a:lstStyle/>
          <a:p>
            <a:pPr eaLnBrk="1" hangingPunct="1">
              <a:defRPr/>
            </a:pPr>
            <a:r>
              <a:rPr lang="it-IT" dirty="0" smtClean="0"/>
              <a:t>L’equilibrio di sotto-occupazione</a:t>
            </a:r>
          </a:p>
        </p:txBody>
      </p:sp>
      <p:sp>
        <p:nvSpPr>
          <p:cNvPr id="26627" name="Rectangle 3"/>
          <p:cNvSpPr>
            <a:spLocks noGrp="1" noChangeArrowheads="1"/>
          </p:cNvSpPr>
          <p:nvPr>
            <p:ph type="body" idx="1"/>
          </p:nvPr>
        </p:nvSpPr>
        <p:spPr/>
        <p:txBody>
          <a:bodyPr/>
          <a:lstStyle/>
          <a:p>
            <a:pPr eaLnBrk="1" hangingPunct="1"/>
            <a:r>
              <a:rPr lang="it-IT" altLang="it-IT" sz="2800" dirty="0" smtClean="0"/>
              <a:t>Nessun meccanismo automatico di mercato garantisce che l’equilibrio raggiunto sia quello di piena occupazione</a:t>
            </a:r>
          </a:p>
          <a:p>
            <a:pPr lvl="1" eaLnBrk="1" hangingPunct="1"/>
            <a:r>
              <a:rPr lang="it-IT" altLang="it-IT" sz="2400" dirty="0" smtClean="0"/>
              <a:t>Generalmente si avrà un </a:t>
            </a:r>
            <a:r>
              <a:rPr lang="it-IT" altLang="it-IT" sz="2400" b="1" dirty="0" smtClean="0">
                <a:solidFill>
                  <a:srgbClr val="C00000"/>
                </a:solidFill>
                <a:effectLst>
                  <a:outerShdw blurRad="38100" dist="38100" dir="2700000" algn="tl">
                    <a:srgbClr val="000000">
                      <a:alpha val="43137"/>
                    </a:srgbClr>
                  </a:outerShdw>
                </a:effectLst>
              </a:rPr>
              <a:t>equilibrio di sotto-occupazione</a:t>
            </a:r>
            <a:r>
              <a:rPr lang="it-IT" altLang="it-IT" sz="2400" dirty="0" smtClean="0"/>
              <a:t> </a:t>
            </a:r>
          </a:p>
          <a:p>
            <a:pPr lvl="1" eaLnBrk="1" hangingPunct="1"/>
            <a:r>
              <a:rPr lang="it-IT" altLang="it-IT" sz="2400" dirty="0" smtClean="0"/>
              <a:t>L’equilibrio di piena occupazione è solo uno tra i tanti possibili</a:t>
            </a:r>
          </a:p>
          <a:p>
            <a:pPr lvl="1" eaLnBrk="1" hangingPunct="1"/>
            <a:r>
              <a:rPr lang="it-IT" altLang="it-IT" sz="2400" dirty="0" smtClean="0"/>
              <a:t>La disoccupazione è uno spreco sociale: occorre un intervento esterno (governo) che porti il sistema alla piena occupazione</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3234292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84B3DE10-7CFA-4E98-9991-7331DCFD6466}" type="slidenum">
              <a:rPr lang="it-IT" altLang="it-IT" sz="1400"/>
              <a:pPr eaLnBrk="1" hangingPunct="1"/>
              <a:t>37</a:t>
            </a:fld>
            <a:endParaRPr lang="it-IT" altLang="it-IT" sz="1400"/>
          </a:p>
        </p:txBody>
      </p:sp>
      <p:sp>
        <p:nvSpPr>
          <p:cNvPr id="37890" name="Rectangle 2"/>
          <p:cNvSpPr>
            <a:spLocks noGrp="1" noChangeArrowheads="1"/>
          </p:cNvSpPr>
          <p:nvPr>
            <p:ph type="title"/>
          </p:nvPr>
        </p:nvSpPr>
        <p:spPr/>
        <p:txBody>
          <a:bodyPr>
            <a:normAutofit fontScale="90000"/>
          </a:bodyPr>
          <a:lstStyle/>
          <a:p>
            <a:pPr eaLnBrk="1" hangingPunct="1">
              <a:defRPr/>
            </a:pPr>
            <a:r>
              <a:rPr lang="it-IT" dirty="0" smtClean="0"/>
              <a:t>Le equazioni fondamentali</a:t>
            </a:r>
          </a:p>
        </p:txBody>
      </p:sp>
      <p:sp>
        <p:nvSpPr>
          <p:cNvPr id="37891" name="Rectangle 3"/>
          <p:cNvSpPr>
            <a:spLocks noGrp="1" noChangeArrowheads="1"/>
          </p:cNvSpPr>
          <p:nvPr>
            <p:ph type="body" idx="1"/>
          </p:nvPr>
        </p:nvSpPr>
        <p:spPr/>
        <p:txBody>
          <a:bodyPr/>
          <a:lstStyle/>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DA=C+I</a:t>
            </a:r>
            <a:r>
              <a:rPr lang="it-IT" altLang="it-IT" sz="2800" b="1" i="1" dirty="0" smtClean="0">
                <a:cs typeface="Times New Roman" panose="02020603050405020304" pitchFamily="18" charset="0"/>
              </a:rPr>
              <a:t>		</a:t>
            </a:r>
            <a:r>
              <a:rPr lang="it-IT" altLang="it-IT" sz="2800" dirty="0" smtClean="0"/>
              <a:t>Domanda aggregata</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Y=C+S</a:t>
            </a:r>
            <a:r>
              <a:rPr lang="it-IT" altLang="it-IT" sz="2800" dirty="0" smtClean="0">
                <a:solidFill>
                  <a:srgbClr val="C00000"/>
                </a:solidFill>
                <a:effectLst>
                  <a:outerShdw blurRad="38100" dist="38100" dir="2700000" algn="tl">
                    <a:srgbClr val="000000">
                      <a:alpha val="43137"/>
                    </a:srgbClr>
                  </a:outerShdw>
                </a:effectLst>
              </a:rPr>
              <a:t> </a:t>
            </a:r>
            <a:r>
              <a:rPr lang="it-IT" altLang="it-IT" sz="2800" dirty="0" smtClean="0"/>
              <a:t>		Reddito</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Y=DA</a:t>
            </a:r>
            <a:r>
              <a:rPr lang="it-IT" altLang="it-IT" sz="2800" dirty="0" smtClean="0"/>
              <a:t> 		Equilibrio	</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Y</a:t>
            </a:r>
            <a:r>
              <a:rPr lang="it-IT" altLang="it-IT" sz="2800" dirty="0" smtClean="0">
                <a:solidFill>
                  <a:srgbClr val="C00000"/>
                </a:solidFill>
                <a:effectLst>
                  <a:outerShdw blurRad="38100" dist="38100" dir="2700000" algn="tl">
                    <a:srgbClr val="000000">
                      <a:alpha val="43137"/>
                    </a:srgbClr>
                  </a:outerShdw>
                </a:effectLst>
                <a:cs typeface="Times New Roman" panose="02020603050405020304" pitchFamily="18" charset="0"/>
              </a:rPr>
              <a:t>=</a:t>
            </a:r>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C+I</a:t>
            </a:r>
            <a:r>
              <a:rPr lang="it-IT" altLang="it-IT" sz="2800" dirty="0" smtClean="0">
                <a:solidFill>
                  <a:srgbClr val="C00000"/>
                </a:solidFill>
                <a:effectLst>
                  <a:outerShdw blurRad="38100" dist="38100" dir="2700000" algn="tl">
                    <a:srgbClr val="000000">
                      <a:alpha val="43137"/>
                    </a:srgbClr>
                  </a:outerShdw>
                </a:effectLst>
                <a:cs typeface="Times New Roman" panose="02020603050405020304" pitchFamily="18" charset="0"/>
              </a:rPr>
              <a:t>	</a:t>
            </a:r>
            <a:r>
              <a:rPr lang="it-IT" altLang="it-IT" sz="2800" dirty="0" smtClean="0">
                <a:cs typeface="Times New Roman" panose="02020603050405020304" pitchFamily="18" charset="0"/>
              </a:rPr>
              <a:t>	Equilibrio</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C=</a:t>
            </a:r>
            <a:r>
              <a:rPr lang="it-IT" altLang="it-IT" sz="2800" b="1" i="1" dirty="0" err="1" smtClean="0">
                <a:solidFill>
                  <a:srgbClr val="C00000"/>
                </a:solidFill>
                <a:effectLst>
                  <a:outerShdw blurRad="38100" dist="38100" dir="2700000" algn="tl">
                    <a:srgbClr val="000000">
                      <a:alpha val="43137"/>
                    </a:srgbClr>
                  </a:outerShdw>
                </a:effectLst>
                <a:cs typeface="Times New Roman" panose="02020603050405020304" pitchFamily="18" charset="0"/>
              </a:rPr>
              <a:t>Co+cY</a:t>
            </a:r>
            <a:r>
              <a:rPr lang="it-IT" altLang="it-IT" sz="2800" dirty="0" smtClean="0">
                <a:cs typeface="Times New Roman" panose="02020603050405020304" pitchFamily="18" charset="0"/>
              </a:rPr>
              <a:t>   	Funzione del consumo</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Co</a:t>
            </a:r>
            <a:r>
              <a:rPr lang="it-IT" altLang="it-IT" sz="2800" b="1" i="1" dirty="0" smtClean="0">
                <a:cs typeface="Times New Roman" panose="02020603050405020304" pitchFamily="18" charset="0"/>
              </a:rPr>
              <a:t> 			</a:t>
            </a:r>
            <a:r>
              <a:rPr lang="it-IT" altLang="it-IT" sz="2800" dirty="0" smtClean="0">
                <a:cs typeface="Times New Roman" panose="02020603050405020304" pitchFamily="18" charset="0"/>
              </a:rPr>
              <a:t>Consumo autonomo</a:t>
            </a:r>
          </a:p>
          <a:p>
            <a:pPr eaLnBrk="1" hangingPunct="1"/>
            <a:r>
              <a:rPr lang="it-IT" altLang="it-IT" sz="2800" b="1" i="1" dirty="0" smtClean="0">
                <a:solidFill>
                  <a:srgbClr val="C00000"/>
                </a:solidFill>
                <a:effectLst>
                  <a:outerShdw blurRad="38100" dist="38100" dir="2700000" algn="tl">
                    <a:srgbClr val="000000">
                      <a:alpha val="43137"/>
                    </a:srgbClr>
                  </a:outerShdw>
                </a:effectLst>
                <a:cs typeface="Times New Roman" panose="02020603050405020304" pitchFamily="18" charset="0"/>
              </a:rPr>
              <a:t>c</a:t>
            </a:r>
            <a:r>
              <a:rPr lang="it-IT" altLang="it-IT" sz="2800" b="1" i="1" dirty="0" smtClean="0">
                <a:cs typeface="Times New Roman" panose="02020603050405020304" pitchFamily="18" charset="0"/>
              </a:rPr>
              <a:t>			</a:t>
            </a:r>
            <a:r>
              <a:rPr lang="it-IT" altLang="it-IT" sz="2800" dirty="0" smtClean="0">
                <a:cs typeface="Times New Roman" panose="02020603050405020304" pitchFamily="18" charset="0"/>
              </a:rPr>
              <a:t>propensione marginale al 				consumo (pendenza retta)</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5654011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4" end="4"/>
                                            </p:txEl>
                                          </p:spTgt>
                                        </p:tgtEl>
                                        <p:attrNameLst>
                                          <p:attrName>style.visibility</p:attrName>
                                        </p:attrNameLst>
                                      </p:cBhvr>
                                      <p:to>
                                        <p:strVal val="visible"/>
                                      </p:to>
                                    </p:set>
                                    <p:anim calcmode="lin" valueType="num">
                                      <p:cBhvr additive="base">
                                        <p:cTn id="31"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891">
                                            <p:txEl>
                                              <p:pRg st="5" end="5"/>
                                            </p:txEl>
                                          </p:spTgt>
                                        </p:tgtEl>
                                        <p:attrNameLst>
                                          <p:attrName>style.visibility</p:attrName>
                                        </p:attrNameLst>
                                      </p:cBhvr>
                                      <p:to>
                                        <p:strVal val="visible"/>
                                      </p:to>
                                    </p:set>
                                    <p:anim calcmode="lin" valueType="num">
                                      <p:cBhvr additive="base">
                                        <p:cTn id="37"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89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891">
                                            <p:txEl>
                                              <p:pRg st="6" end="6"/>
                                            </p:txEl>
                                          </p:spTgt>
                                        </p:tgtEl>
                                        <p:attrNameLst>
                                          <p:attrName>style.visibility</p:attrName>
                                        </p:attrNameLst>
                                      </p:cBhvr>
                                      <p:to>
                                        <p:strVal val="visible"/>
                                      </p:to>
                                    </p:set>
                                    <p:anim calcmode="lin" valueType="num">
                                      <p:cBhvr additive="base">
                                        <p:cTn id="43"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78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ABD7650-BB61-44B1-9503-50AD0F9FE42E}" type="slidenum">
              <a:rPr lang="it-IT" altLang="it-IT" sz="1400"/>
              <a:pPr eaLnBrk="1" hangingPunct="1"/>
              <a:t>38</a:t>
            </a:fld>
            <a:endParaRPr lang="it-IT" altLang="it-IT" sz="1400"/>
          </a:p>
        </p:txBody>
      </p:sp>
      <p:sp>
        <p:nvSpPr>
          <p:cNvPr id="38914" name="Rectangle 2"/>
          <p:cNvSpPr>
            <a:spLocks noGrp="1" noChangeArrowheads="1"/>
          </p:cNvSpPr>
          <p:nvPr>
            <p:ph type="title"/>
          </p:nvPr>
        </p:nvSpPr>
        <p:spPr/>
        <p:txBody>
          <a:bodyPr>
            <a:normAutofit fontScale="90000"/>
          </a:bodyPr>
          <a:lstStyle/>
          <a:p>
            <a:pPr eaLnBrk="1" hangingPunct="1">
              <a:defRPr/>
            </a:pPr>
            <a:r>
              <a:rPr lang="it-IT" dirty="0" smtClean="0"/>
              <a:t>Propensioni al consumo</a:t>
            </a:r>
          </a:p>
        </p:txBody>
      </p:sp>
      <p:sp>
        <p:nvSpPr>
          <p:cNvPr id="38915" name="Rectangle 3"/>
          <p:cNvSpPr>
            <a:spLocks noGrp="1" noChangeArrowheads="1"/>
          </p:cNvSpPr>
          <p:nvPr>
            <p:ph type="body" idx="1"/>
          </p:nvPr>
        </p:nvSpPr>
        <p:spPr>
          <a:xfrm>
            <a:off x="685800" y="2590800"/>
            <a:ext cx="7772400" cy="2895600"/>
          </a:xfrm>
        </p:spPr>
        <p:txBody>
          <a:bodyPr/>
          <a:lstStyle/>
          <a:p>
            <a:pPr eaLnBrk="1" hangingPunct="1"/>
            <a:r>
              <a:rPr lang="it-IT" altLang="it-IT" dirty="0" smtClean="0"/>
              <a:t>Propensione marginale al consumo: quanto la collettività consuma di un incremento unitario del reddito</a:t>
            </a:r>
          </a:p>
          <a:p>
            <a:pPr eaLnBrk="1" hangingPunct="1"/>
            <a:r>
              <a:rPr lang="it-IT" altLang="it-IT" dirty="0" smtClean="0">
                <a:cs typeface="Times New Roman" panose="02020603050405020304" pitchFamily="18" charset="0"/>
              </a:rPr>
              <a:t>(0&lt;</a:t>
            </a:r>
            <a:r>
              <a:rPr lang="it-IT" altLang="it-IT" b="1" i="1" dirty="0" smtClean="0">
                <a:cs typeface="Times New Roman" panose="02020603050405020304" pitchFamily="18" charset="0"/>
              </a:rPr>
              <a:t>c</a:t>
            </a:r>
            <a:r>
              <a:rPr lang="it-IT" altLang="it-IT" dirty="0" smtClean="0">
                <a:cs typeface="Times New Roman" panose="02020603050405020304" pitchFamily="18" charset="0"/>
              </a:rPr>
              <a:t>&lt;1). </a:t>
            </a:r>
          </a:p>
          <a:p>
            <a:pPr eaLnBrk="1" hangingPunct="1"/>
            <a:r>
              <a:rPr lang="it-IT" altLang="it-IT" dirty="0" smtClean="0">
                <a:cs typeface="Times New Roman" panose="02020603050405020304" pitchFamily="18" charset="0"/>
              </a:rPr>
              <a:t>Propensione media = </a:t>
            </a:r>
            <a:r>
              <a:rPr lang="it-IT" altLang="it-IT" b="1" i="1" dirty="0" smtClean="0">
                <a:solidFill>
                  <a:srgbClr val="C00000"/>
                </a:solidFill>
                <a:effectLst>
                  <a:outerShdw blurRad="38100" dist="38100" dir="2700000" algn="tl">
                    <a:srgbClr val="000000">
                      <a:alpha val="43137"/>
                    </a:srgbClr>
                  </a:outerShdw>
                </a:effectLst>
                <a:cs typeface="Times New Roman" panose="02020603050405020304" pitchFamily="18" charset="0"/>
              </a:rPr>
              <a:t>C/Y</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mc:AlternateContent xmlns:mc="http://schemas.openxmlformats.org/markup-compatibility/2006">
        <mc:Choice xmlns:a14="http://schemas.microsoft.com/office/drawing/2010/main" Requires="a14">
          <p:sp>
            <p:nvSpPr>
              <p:cNvPr id="6" name="CasellaDiTesto 5"/>
              <p:cNvSpPr txBox="1"/>
              <p:nvPr/>
            </p:nvSpPr>
            <p:spPr>
              <a:xfrm>
                <a:off x="1037271" y="1625713"/>
                <a:ext cx="1257041" cy="807722"/>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𝒄</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f>
                        <m:f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sym typeface="Symbol" panose="05050102010706020507" pitchFamily="18" charset="2"/>
                            </a:rPr>
                            <m:t></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sym typeface="Symbol" panose="05050102010706020507" pitchFamily="18" charset="2"/>
                            </a:rPr>
                            <m:t>𝑪</m:t>
                          </m:r>
                        </m:num>
                        <m:den>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sym typeface="Symbol" panose="05050102010706020507" pitchFamily="18" charset="2"/>
                            </a:rPr>
                            <m:t></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sym typeface="Symbol" panose="05050102010706020507" pitchFamily="18" charset="2"/>
                            </a:rPr>
                            <m:t>𝒀</m:t>
                          </m:r>
                        </m:den>
                      </m:f>
                    </m:oMath>
                  </m:oMathPara>
                </a14:m>
                <a:endParaRPr lang="it-IT" sz="2800" b="1" dirty="0">
                  <a:solidFill>
                    <a:srgbClr val="C00000"/>
                  </a:solidFill>
                  <a:effectLst>
                    <a:outerShdw blurRad="38100" dist="38100" dir="2700000" algn="tl">
                      <a:srgbClr val="000000">
                        <a:alpha val="43137"/>
                      </a:srgbClr>
                    </a:outerShdw>
                  </a:effectLst>
                </a:endParaRPr>
              </a:p>
            </p:txBody>
          </p:sp>
        </mc:Choice>
        <mc:Fallback>
          <p:sp>
            <p:nvSpPr>
              <p:cNvPr id="6" name="CasellaDiTesto 5"/>
              <p:cNvSpPr txBox="1">
                <a:spLocks noRot="1" noChangeAspect="1" noMove="1" noResize="1" noEditPoints="1" noAdjustHandles="1" noChangeArrowheads="1" noChangeShapeType="1" noTextEdit="1"/>
              </p:cNvSpPr>
              <p:nvPr/>
            </p:nvSpPr>
            <p:spPr>
              <a:xfrm>
                <a:off x="1037271" y="1625713"/>
                <a:ext cx="1257041" cy="807722"/>
              </a:xfrm>
              <a:prstGeom prst="rect">
                <a:avLst/>
              </a:prstGeom>
              <a:blipFill>
                <a:blip r:embed="rId2"/>
                <a:stretch>
                  <a:fillRect b="-6818"/>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7" name="CasellaDiTesto 6"/>
              <p:cNvSpPr txBox="1"/>
              <p:nvPr/>
            </p:nvSpPr>
            <p:spPr>
              <a:xfrm>
                <a:off x="1069842" y="5402269"/>
                <a:ext cx="3919085" cy="80663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sSubPr>
                        <m:e>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𝒄</m:t>
                          </m:r>
                        </m:e>
                        <m:sub>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𝒎𝒆</m:t>
                          </m:r>
                        </m:sub>
                      </m:sSub>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f>
                        <m:f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sSub>
                            <m:sSub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sSubPr>
                            <m:e>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𝑪</m:t>
                              </m:r>
                            </m:e>
                            <m:sub>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𝟎</m:t>
                              </m:r>
                            </m:sub>
                          </m:sSub>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𝒄𝒀</m:t>
                          </m:r>
                        </m:num>
                        <m:den>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𝒀</m:t>
                          </m:r>
                        </m:den>
                      </m:f>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f>
                        <m:f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sSub>
                            <m:sSubPr>
                              <m:ctrlP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sSubPr>
                            <m:e>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𝑪</m:t>
                              </m:r>
                            </m:e>
                            <m:sub>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𝟎</m:t>
                              </m:r>
                            </m:sub>
                          </m:sSub>
                        </m:num>
                        <m:den>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𝒀</m:t>
                          </m:r>
                        </m:den>
                      </m:f>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𝒄</m:t>
                      </m:r>
                      <m:r>
                        <a:rPr lang="it-IT" sz="2800" b="1" i="1" smtClean="0">
                          <a:solidFill>
                            <a:srgbClr val="C00000"/>
                          </a:solidFill>
                          <a:effectLst>
                            <a:outerShdw blurRad="38100" dist="38100" dir="2700000" algn="tl">
                              <a:srgbClr val="000000">
                                <a:alpha val="43137"/>
                              </a:srgbClr>
                            </a:outerShdw>
                          </a:effectLst>
                          <a:latin typeface="Cambria Math" panose="02040503050406030204" pitchFamily="18" charset="0"/>
                        </a:rPr>
                        <m:t> </m:t>
                      </m:r>
                    </m:oMath>
                  </m:oMathPara>
                </a14:m>
                <a:endParaRPr lang="it-IT" sz="2800" b="1" dirty="0">
                  <a:solidFill>
                    <a:srgbClr val="C00000"/>
                  </a:solidFill>
                  <a:effectLst>
                    <a:outerShdw blurRad="38100" dist="38100" dir="2700000" algn="tl">
                      <a:srgbClr val="000000">
                        <a:alpha val="43137"/>
                      </a:srgbClr>
                    </a:outerShdw>
                  </a:effectLst>
                </a:endParaRPr>
              </a:p>
            </p:txBody>
          </p:sp>
        </mc:Choice>
        <mc:Fallback>
          <p:sp>
            <p:nvSpPr>
              <p:cNvPr id="7" name="CasellaDiTesto 6"/>
              <p:cNvSpPr txBox="1">
                <a:spLocks noRot="1" noChangeAspect="1" noMove="1" noResize="1" noEditPoints="1" noAdjustHandles="1" noChangeArrowheads="1" noChangeShapeType="1" noTextEdit="1"/>
              </p:cNvSpPr>
              <p:nvPr/>
            </p:nvSpPr>
            <p:spPr>
              <a:xfrm>
                <a:off x="1069842" y="5402269"/>
                <a:ext cx="3919085" cy="806631"/>
              </a:xfrm>
              <a:prstGeom prst="rect">
                <a:avLst/>
              </a:prstGeom>
              <a:blipFill>
                <a:blip r:embed="rId3"/>
                <a:stretch>
                  <a:fillRect b="-6015"/>
                </a:stretch>
              </a:blipFill>
            </p:spPr>
            <p:txBody>
              <a:bodyPr/>
              <a:lstStyle/>
              <a:p>
                <a:r>
                  <a:rPr lang="it-IT">
                    <a:noFill/>
                  </a:rPr>
                  <a:t> </a:t>
                </a:r>
              </a:p>
            </p:txBody>
          </p:sp>
        </mc:Fallback>
      </mc:AlternateContent>
    </p:spTree>
    <p:extLst>
      <p:ext uri="{BB962C8B-B14F-4D97-AF65-F5344CB8AC3E}">
        <p14:creationId xmlns:p14="http://schemas.microsoft.com/office/powerpoint/2010/main" val="21412358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96B029C-6B3B-4258-B026-587D97FAF6D4}" type="slidenum">
              <a:rPr lang="it-IT" altLang="it-IT" sz="1400"/>
              <a:pPr eaLnBrk="1" hangingPunct="1"/>
              <a:t>39</a:t>
            </a:fld>
            <a:endParaRPr lang="it-IT" altLang="it-IT" sz="1400"/>
          </a:p>
        </p:txBody>
      </p:sp>
      <p:sp>
        <p:nvSpPr>
          <p:cNvPr id="39938" name="Rectangle 2"/>
          <p:cNvSpPr>
            <a:spLocks noGrp="1" noChangeArrowheads="1"/>
          </p:cNvSpPr>
          <p:nvPr>
            <p:ph type="title"/>
          </p:nvPr>
        </p:nvSpPr>
        <p:spPr/>
        <p:txBody>
          <a:bodyPr>
            <a:normAutofit fontScale="90000"/>
          </a:bodyPr>
          <a:lstStyle/>
          <a:p>
            <a:pPr eaLnBrk="1" hangingPunct="1">
              <a:defRPr/>
            </a:pPr>
            <a:r>
              <a:rPr lang="it-IT" smtClean="0"/>
              <a:t>Domanda aggregata= Reddito</a:t>
            </a:r>
          </a:p>
        </p:txBody>
      </p:sp>
      <p:sp>
        <p:nvSpPr>
          <p:cNvPr id="39939" name="Rectangle 3"/>
          <p:cNvSpPr>
            <a:spLocks noGrp="1" noChangeArrowheads="1"/>
          </p:cNvSpPr>
          <p:nvPr>
            <p:ph type="body" idx="1"/>
          </p:nvPr>
        </p:nvSpPr>
        <p:spPr>
          <a:xfrm>
            <a:off x="685800" y="1702433"/>
            <a:ext cx="7772400" cy="1219200"/>
          </a:xfrm>
        </p:spPr>
        <p:txBody>
          <a:bodyPr/>
          <a:lstStyle/>
          <a:p>
            <a:pPr eaLnBrk="1" hangingPunct="1"/>
            <a:r>
              <a:rPr lang="it-IT" altLang="it-IT" b="1" i="1" dirty="0" smtClean="0">
                <a:solidFill>
                  <a:srgbClr val="C00000"/>
                </a:solidFill>
                <a:effectLst>
                  <a:outerShdw blurRad="38100" dist="38100" dir="2700000" algn="tl">
                    <a:srgbClr val="000000">
                      <a:alpha val="43137"/>
                    </a:srgbClr>
                  </a:outerShdw>
                </a:effectLst>
                <a:cs typeface="Times New Roman" panose="02020603050405020304" pitchFamily="18" charset="0"/>
              </a:rPr>
              <a:t>Y=</a:t>
            </a:r>
            <a:r>
              <a:rPr lang="it-IT" altLang="it-IT" b="1" i="1" dirty="0" err="1" smtClean="0">
                <a:solidFill>
                  <a:srgbClr val="C00000"/>
                </a:solidFill>
                <a:effectLst>
                  <a:outerShdw blurRad="38100" dist="38100" dir="2700000" algn="tl">
                    <a:srgbClr val="000000">
                      <a:alpha val="43137"/>
                    </a:srgbClr>
                  </a:outerShdw>
                </a:effectLst>
                <a:cs typeface="Times New Roman" panose="02020603050405020304" pitchFamily="18" charset="0"/>
              </a:rPr>
              <a:t>Co+cY+I</a:t>
            </a:r>
            <a:r>
              <a:rPr lang="it-IT" altLang="it-IT" b="1" dirty="0" smtClean="0">
                <a:solidFill>
                  <a:srgbClr val="C00000"/>
                </a:solidFill>
                <a:effectLst>
                  <a:outerShdw blurRad="38100" dist="38100" dir="2700000" algn="tl">
                    <a:srgbClr val="000000">
                      <a:alpha val="43137"/>
                    </a:srgbClr>
                  </a:outerShdw>
                </a:effectLst>
              </a:rPr>
              <a:t> </a:t>
            </a:r>
          </a:p>
          <a:p>
            <a:pPr lvl="1" eaLnBrk="1" hangingPunct="1"/>
            <a:r>
              <a:rPr lang="it-IT" altLang="it-IT" b="1" i="1" dirty="0" smtClean="0">
                <a:solidFill>
                  <a:srgbClr val="C00000"/>
                </a:solidFill>
                <a:effectLst>
                  <a:outerShdw blurRad="38100" dist="38100" dir="2700000" algn="tl">
                    <a:srgbClr val="000000">
                      <a:alpha val="43137"/>
                    </a:srgbClr>
                  </a:outerShdw>
                </a:effectLst>
                <a:cs typeface="Times New Roman" panose="02020603050405020304" pitchFamily="18" charset="0"/>
              </a:rPr>
              <a:t>Y-</a:t>
            </a:r>
            <a:r>
              <a:rPr lang="it-IT" altLang="it-IT" b="1" i="1" dirty="0" err="1" smtClean="0">
                <a:solidFill>
                  <a:srgbClr val="C00000"/>
                </a:solidFill>
                <a:effectLst>
                  <a:outerShdw blurRad="38100" dist="38100" dir="2700000" algn="tl">
                    <a:srgbClr val="000000">
                      <a:alpha val="43137"/>
                    </a:srgbClr>
                  </a:outerShdw>
                </a:effectLst>
                <a:cs typeface="Times New Roman" panose="02020603050405020304" pitchFamily="18" charset="0"/>
              </a:rPr>
              <a:t>cY</a:t>
            </a:r>
            <a:r>
              <a:rPr lang="it-IT" altLang="it-IT" b="1" i="1" dirty="0" smtClean="0">
                <a:solidFill>
                  <a:srgbClr val="C00000"/>
                </a:solidFill>
                <a:effectLst>
                  <a:outerShdw blurRad="38100" dist="38100" dir="2700000" algn="tl">
                    <a:srgbClr val="000000">
                      <a:alpha val="43137"/>
                    </a:srgbClr>
                  </a:outerShdw>
                </a:effectLst>
                <a:cs typeface="Times New Roman" panose="02020603050405020304" pitchFamily="18" charset="0"/>
              </a:rPr>
              <a:t>=</a:t>
            </a:r>
            <a:r>
              <a:rPr lang="it-IT" altLang="it-IT" b="1" i="1" dirty="0" err="1" smtClean="0">
                <a:solidFill>
                  <a:srgbClr val="C00000"/>
                </a:solidFill>
                <a:effectLst>
                  <a:outerShdw blurRad="38100" dist="38100" dir="2700000" algn="tl">
                    <a:srgbClr val="000000">
                      <a:alpha val="43137"/>
                    </a:srgbClr>
                  </a:outerShdw>
                </a:effectLst>
                <a:cs typeface="Times New Roman" panose="02020603050405020304" pitchFamily="18" charset="0"/>
              </a:rPr>
              <a:t>Co+I</a:t>
            </a:r>
            <a:r>
              <a:rPr lang="it-IT" altLang="it-IT" b="1" dirty="0" smtClean="0">
                <a:solidFill>
                  <a:srgbClr val="C00000"/>
                </a:solidFill>
                <a:effectLst>
                  <a:outerShdw blurRad="38100" dist="38100" dir="2700000" algn="tl">
                    <a:srgbClr val="000000">
                      <a:alpha val="43137"/>
                    </a:srgbClr>
                  </a:outerShdw>
                </a:effectLst>
              </a:rPr>
              <a:t> </a:t>
            </a:r>
          </a:p>
          <a:p>
            <a:pPr eaLnBrk="1" hangingPunct="1"/>
            <a:endParaRPr lang="it-IT" altLang="it-IT" dirty="0" smtClean="0"/>
          </a:p>
        </p:txBody>
      </p:sp>
      <p:sp>
        <p:nvSpPr>
          <p:cNvPr id="5127" name="AutoShape 9"/>
          <p:cNvSpPr>
            <a:spLocks noChangeArrowheads="1"/>
          </p:cNvSpPr>
          <p:nvPr/>
        </p:nvSpPr>
        <p:spPr bwMode="auto">
          <a:xfrm>
            <a:off x="1774091" y="2921633"/>
            <a:ext cx="4876800" cy="2248883"/>
          </a:xfrm>
          <a:prstGeom prst="bevel">
            <a:avLst>
              <a:gd name="adj" fmla="val 12500"/>
            </a:avLst>
          </a:prstGeom>
          <a:solidFill>
            <a:schemeClr val="accent1">
              <a:lumMod val="40000"/>
              <a:lumOff val="60000"/>
            </a:schemeClr>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it-IT" altLang="it-IT" b="1" dirty="0">
              <a:effectLst>
                <a:outerShdw blurRad="38100" dist="38100" dir="2700000" algn="tl">
                  <a:srgbClr val="000000">
                    <a:alpha val="43137"/>
                  </a:srgbClr>
                </a:outerShdw>
              </a:effectLst>
            </a:endParaRPr>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mc:AlternateContent xmlns:mc="http://schemas.openxmlformats.org/markup-compatibility/2006">
        <mc:Choice xmlns:a14="http://schemas.microsoft.com/office/drawing/2010/main" Requires="a14">
          <p:sp>
            <p:nvSpPr>
              <p:cNvPr id="4" name="CasellaDiTesto 3"/>
              <p:cNvSpPr txBox="1"/>
              <p:nvPr/>
            </p:nvSpPr>
            <p:spPr>
              <a:xfrm>
                <a:off x="2736473" y="3571702"/>
                <a:ext cx="3360022" cy="925190"/>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𝒀</m:t>
                      </m:r>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f>
                        <m:fPr>
                          <m:ctrlP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fPr>
                        <m:num>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𝟏</m:t>
                          </m:r>
                        </m:num>
                        <m:den>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𝟏</m:t>
                          </m:r>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𝒄</m:t>
                          </m:r>
                        </m:den>
                      </m:f>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sSub>
                        <m:sSubPr>
                          <m:ctrlP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ctrlPr>
                        </m:sSubPr>
                        <m:e>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𝑪</m:t>
                          </m:r>
                        </m:e>
                        <m:sub>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𝟎</m:t>
                          </m:r>
                        </m:sub>
                      </m:sSub>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𝑰</m:t>
                      </m:r>
                      <m:r>
                        <a:rPr lang="it-IT" sz="3200" b="1" i="1" smtClean="0">
                          <a:solidFill>
                            <a:srgbClr val="C00000"/>
                          </a:solidFill>
                          <a:effectLst>
                            <a:outerShdw blurRad="38100" dist="38100" dir="2700000" algn="tl">
                              <a:srgbClr val="000000">
                                <a:alpha val="43137"/>
                              </a:srgbClr>
                            </a:outerShdw>
                          </a:effectLst>
                          <a:latin typeface="Cambria Math" panose="02040503050406030204" pitchFamily="18" charset="0"/>
                        </a:rPr>
                        <m:t>)</m:t>
                      </m:r>
                    </m:oMath>
                  </m:oMathPara>
                </a14:m>
                <a:endParaRPr lang="it-IT" sz="3200" b="1" dirty="0">
                  <a:solidFill>
                    <a:srgbClr val="C00000"/>
                  </a:solidFill>
                </a:endParaRPr>
              </a:p>
            </p:txBody>
          </p:sp>
        </mc:Choice>
        <mc:Fallback>
          <p:sp>
            <p:nvSpPr>
              <p:cNvPr id="4" name="CasellaDiTesto 3"/>
              <p:cNvSpPr txBox="1">
                <a:spLocks noRot="1" noChangeAspect="1" noMove="1" noResize="1" noEditPoints="1" noAdjustHandles="1" noChangeArrowheads="1" noChangeShapeType="1" noTextEdit="1"/>
              </p:cNvSpPr>
              <p:nvPr/>
            </p:nvSpPr>
            <p:spPr>
              <a:xfrm>
                <a:off x="2736473" y="3571702"/>
                <a:ext cx="3360022" cy="925190"/>
              </a:xfrm>
              <a:prstGeom prst="rect">
                <a:avLst/>
              </a:prstGeom>
              <a:blipFill>
                <a:blip r:embed="rId2"/>
                <a:stretch>
                  <a:fillRect b="-6579"/>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5" name="CasellaDiTesto 4"/>
              <p:cNvSpPr txBox="1"/>
              <p:nvPr/>
            </p:nvSpPr>
            <p:spPr>
              <a:xfrm>
                <a:off x="588110" y="5375687"/>
                <a:ext cx="8098690" cy="889795"/>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f>
                        <m:fPr>
                          <m:ctrlPr>
                            <a:rPr lang="it-IT" i="1" smtClean="0">
                              <a:latin typeface="Cambria Math" panose="02040503050406030204" pitchFamily="18" charset="0"/>
                            </a:rPr>
                          </m:ctrlPr>
                        </m:fPr>
                        <m:num>
                          <m:r>
                            <a:rPr lang="it-IT" b="0" i="1" smtClean="0">
                              <a:latin typeface="Cambria Math" panose="02040503050406030204" pitchFamily="18" charset="0"/>
                            </a:rPr>
                            <m:t>1</m:t>
                          </m:r>
                        </m:num>
                        <m:den>
                          <m:r>
                            <a:rPr lang="it-IT" b="0" i="1" smtClean="0">
                              <a:latin typeface="Cambria Math" panose="02040503050406030204" pitchFamily="18" charset="0"/>
                            </a:rPr>
                            <m:t>1−</m:t>
                          </m:r>
                          <m:r>
                            <a:rPr lang="it-IT" b="0" i="1" smtClean="0">
                              <a:latin typeface="Cambria Math" panose="02040503050406030204" pitchFamily="18" charset="0"/>
                            </a:rPr>
                            <m:t>𝑐</m:t>
                          </m:r>
                        </m:den>
                      </m:f>
                      <m:r>
                        <a:rPr lang="it-IT" b="0" i="1" smtClean="0">
                          <a:latin typeface="Cambria Math" panose="02040503050406030204" pitchFamily="18" charset="0"/>
                        </a:rPr>
                        <m:t>=</m:t>
                      </m:r>
                      <m:r>
                        <a:rPr lang="it-IT" b="0" i="1" smtClean="0">
                          <a:latin typeface="Cambria Math" panose="02040503050406030204" pitchFamily="18" charset="0"/>
                        </a:rPr>
                        <m:t>𝑚𝑜𝑙𝑡𝑖𝑝𝑙𝑖𝑐𝑎𝑡𝑜𝑟𝑒</m:t>
                      </m:r>
                      <m:r>
                        <a:rPr lang="it-IT" b="0" i="0"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𝐶</m:t>
                          </m:r>
                        </m:e>
                        <m:sub>
                          <m:r>
                            <a:rPr lang="it-IT" b="0" i="1" smtClean="0">
                              <a:latin typeface="Cambria Math" panose="02040503050406030204" pitchFamily="18" charset="0"/>
                            </a:rPr>
                            <m:t>0 </m:t>
                          </m:r>
                        </m:sub>
                      </m:sSub>
                      <m:r>
                        <a:rPr lang="it-IT" b="0" i="1" smtClean="0">
                          <a:latin typeface="Cambria Math" panose="02040503050406030204" pitchFamily="18" charset="0"/>
                        </a:rPr>
                        <m:t>𝑒</m:t>
                      </m:r>
                      <m:r>
                        <a:rPr lang="it-IT" b="0" i="1" smtClean="0">
                          <a:latin typeface="Cambria Math" panose="02040503050406030204" pitchFamily="18" charset="0"/>
                        </a:rPr>
                        <m:t> </m:t>
                      </m:r>
                      <m:r>
                        <a:rPr lang="it-IT" b="0" i="1" smtClean="0">
                          <a:latin typeface="Cambria Math" panose="02040503050406030204" pitchFamily="18" charset="0"/>
                        </a:rPr>
                        <m:t>𝐼</m:t>
                      </m:r>
                      <m:r>
                        <a:rPr lang="it-IT" b="0" i="1" smtClean="0">
                          <a:latin typeface="Cambria Math" panose="02040503050406030204" pitchFamily="18" charset="0"/>
                        </a:rPr>
                        <m:t>=</m:t>
                      </m:r>
                      <m:r>
                        <a:rPr lang="it-IT" b="0" i="1" smtClean="0">
                          <a:latin typeface="Cambria Math" panose="02040503050406030204" pitchFamily="18" charset="0"/>
                        </a:rPr>
                        <m:t>𝑐𝑜𝑚𝑝𝑜𝑛𝑒𝑛𝑡𝑖</m:t>
                      </m:r>
                      <m:r>
                        <a:rPr lang="it-IT" b="0" i="1" smtClean="0">
                          <a:latin typeface="Cambria Math" panose="02040503050406030204" pitchFamily="18" charset="0"/>
                        </a:rPr>
                        <m:t> </m:t>
                      </m:r>
                      <m:r>
                        <a:rPr lang="it-IT" b="0" i="1" smtClean="0">
                          <a:latin typeface="Cambria Math" panose="02040503050406030204" pitchFamily="18" charset="0"/>
                        </a:rPr>
                        <m:t>𝑎𝑢𝑡𝑜𝑛𝑜𝑚𝑒</m:t>
                      </m:r>
                      <m:r>
                        <a:rPr lang="it-IT" b="0" i="1" smtClean="0">
                          <a:latin typeface="Cambria Math" panose="02040503050406030204" pitchFamily="18" charset="0"/>
                        </a:rPr>
                        <m:t> </m:t>
                      </m:r>
                      <m:r>
                        <a:rPr lang="it-IT" b="0" i="1" smtClean="0">
                          <a:latin typeface="Cambria Math" panose="02040503050406030204" pitchFamily="18" charset="0"/>
                        </a:rPr>
                        <m:t>𝑑𝑒𝑙𝑙𝑎</m:t>
                      </m:r>
                      <m:r>
                        <a:rPr lang="it-IT" b="0" i="1" smtClean="0">
                          <a:latin typeface="Cambria Math" panose="02040503050406030204" pitchFamily="18" charset="0"/>
                        </a:rPr>
                        <m:t> </m:t>
                      </m:r>
                      <m:r>
                        <a:rPr lang="it-IT" b="0" i="1" smtClean="0">
                          <a:latin typeface="Cambria Math" panose="02040503050406030204" pitchFamily="18" charset="0"/>
                        </a:rPr>
                        <m:t>𝑑𝑜𝑚𝑎𝑛𝑑𝑎</m:t>
                      </m:r>
                    </m:oMath>
                  </m:oMathPara>
                </a14:m>
                <a:endParaRPr lang="it-IT" b="0" dirty="0" smtClean="0"/>
              </a:p>
              <a:p>
                <a:endParaRPr lang="it-IT" dirty="0"/>
              </a:p>
            </p:txBody>
          </p:sp>
        </mc:Choice>
        <mc:Fallback>
          <p:sp>
            <p:nvSpPr>
              <p:cNvPr id="5" name="CasellaDiTesto 4"/>
              <p:cNvSpPr txBox="1">
                <a:spLocks noRot="1" noChangeAspect="1" noMove="1" noResize="1" noEditPoints="1" noAdjustHandles="1" noChangeArrowheads="1" noChangeShapeType="1" noTextEdit="1"/>
              </p:cNvSpPr>
              <p:nvPr/>
            </p:nvSpPr>
            <p:spPr>
              <a:xfrm>
                <a:off x="588110" y="5375687"/>
                <a:ext cx="8098690" cy="889795"/>
              </a:xfrm>
              <a:prstGeom prst="rect">
                <a:avLst/>
              </a:prstGeom>
              <a:blipFill>
                <a:blip r:embed="rId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784981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 calcmode="lin" valueType="num">
                                      <p:cBhvr additive="base">
                                        <p:cTn id="13"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b="0" kern="10" dirty="0">
                <a:ln w="9525">
                  <a:solidFill>
                    <a:srgbClr val="000000"/>
                  </a:solidFill>
                  <a:round/>
                  <a:headEnd/>
                  <a:tailEnd/>
                </a:ln>
                <a:latin typeface="Arial Black" panose="020B0A04020102020204" pitchFamily="34" charset="0"/>
              </a:rPr>
              <a:t>Gli "Apostoli"</a:t>
            </a:r>
            <a:endParaRPr lang="it-IT" b="0" dirty="0"/>
          </a:p>
        </p:txBody>
      </p:sp>
      <p:sp>
        <p:nvSpPr>
          <p:cNvPr id="5" name="Segnaposto contenuto 4"/>
          <p:cNvSpPr>
            <a:spLocks noGrp="1"/>
          </p:cNvSpPr>
          <p:nvPr>
            <p:ph idx="1"/>
          </p:nvPr>
        </p:nvSpPr>
        <p:spPr/>
        <p:txBody>
          <a:bodyPr>
            <a:normAutofit fontScale="77500" lnSpcReduction="20000"/>
          </a:bodyPr>
          <a:lstStyle/>
          <a:p>
            <a:r>
              <a:rPr lang="it-IT" altLang="it-IT" dirty="0"/>
              <a:t>Società degli Apostoli. Aveva natura segreta per non offendere gli esclusi e preservare la riservatezza</a:t>
            </a:r>
            <a:r>
              <a:rPr lang="it-IT" altLang="it-IT" dirty="0" smtClean="0"/>
              <a:t>.</a:t>
            </a:r>
            <a:endParaRPr lang="it-IT" altLang="it-IT" sz="1400" dirty="0"/>
          </a:p>
          <a:p>
            <a:r>
              <a:rPr lang="it-IT" altLang="it-IT" dirty="0"/>
              <a:t>Reclutava al </a:t>
            </a:r>
            <a:r>
              <a:rPr lang="it-IT" altLang="it-IT" dirty="0" err="1"/>
              <a:t>King’s</a:t>
            </a:r>
            <a:r>
              <a:rPr lang="it-IT" altLang="it-IT" dirty="0"/>
              <a:t> e al </a:t>
            </a:r>
            <a:r>
              <a:rPr lang="it-IT" altLang="it-IT" dirty="0" err="1"/>
              <a:t>Trinity</a:t>
            </a:r>
            <a:r>
              <a:rPr lang="it-IT" altLang="it-IT" dirty="0"/>
              <a:t>. Gli attivi erano detti “apostoli”, le reclute “embrioni”, gli emeriti “angeli”. Incontri ogni sabato sera nella stanza del segretario, accovacciati davanti al caminetto. Un “moderatore” presentava un saggio su un argomento concordato, gli altri discutevano e votavano su temi controversi</a:t>
            </a:r>
            <a:r>
              <a:rPr lang="it-IT" altLang="it-IT" dirty="0" smtClean="0"/>
              <a:t>.</a:t>
            </a:r>
            <a:endParaRPr lang="it-IT" altLang="it-IT" sz="1600" dirty="0"/>
          </a:p>
          <a:p>
            <a:r>
              <a:rPr lang="it-IT" altLang="it-IT" dirty="0" err="1"/>
              <a:t>Sidgwick</a:t>
            </a:r>
            <a:r>
              <a:rPr lang="it-IT" altLang="it-IT" dirty="0"/>
              <a:t> (filosofo): oggetto degli incontri era “la ricerca della verità condotta con assoluta devozione e senza riserve da parte di un gruppo di intimi amici”. </a:t>
            </a:r>
            <a:endParaRPr lang="it-IT" altLang="it-IT" dirty="0" smtClean="0"/>
          </a:p>
          <a:p>
            <a:r>
              <a:rPr lang="it-IT" altLang="it-IT" dirty="0"/>
              <a:t>Centralità della discussione filosofica ed </a:t>
            </a:r>
            <a:r>
              <a:rPr lang="it-IT" altLang="it-IT" dirty="0" smtClean="0"/>
              <a:t>estetica</a:t>
            </a:r>
            <a:endParaRPr lang="it-IT" altLang="it-IT" sz="1600" dirty="0"/>
          </a:p>
          <a:p>
            <a:r>
              <a:rPr lang="it-IT" altLang="it-IT" dirty="0"/>
              <a:t>Critica dei dogmi e dei tabù vittoriani.</a:t>
            </a:r>
          </a:p>
          <a:p>
            <a:endParaRPr lang="it-IT" altLang="it-IT" dirty="0" smtClean="0"/>
          </a:p>
          <a:p>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4</a:t>
            </a:fld>
            <a:endParaRPr lang="it-IT" dirty="0"/>
          </a:p>
        </p:txBody>
      </p:sp>
    </p:spTree>
    <p:extLst>
      <p:ext uri="{BB962C8B-B14F-4D97-AF65-F5344CB8AC3E}">
        <p14:creationId xmlns:p14="http://schemas.microsoft.com/office/powerpoint/2010/main" val="3980183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0B95FC8-0606-4539-9C78-7E586FB6A1FF}" type="slidenum">
              <a:rPr lang="it-IT" altLang="it-IT" sz="1400"/>
              <a:pPr eaLnBrk="1" hangingPunct="1"/>
              <a:t>40</a:t>
            </a:fld>
            <a:endParaRPr lang="it-IT" altLang="it-IT" sz="1400"/>
          </a:p>
        </p:txBody>
      </p:sp>
      <p:sp>
        <p:nvSpPr>
          <p:cNvPr id="40962" name="Rectangle 2"/>
          <p:cNvSpPr>
            <a:spLocks noGrp="1" noChangeArrowheads="1"/>
          </p:cNvSpPr>
          <p:nvPr>
            <p:ph type="title"/>
          </p:nvPr>
        </p:nvSpPr>
        <p:spPr>
          <a:xfrm>
            <a:off x="457200" y="1189376"/>
            <a:ext cx="8229600" cy="557946"/>
          </a:xfrm>
        </p:spPr>
        <p:txBody>
          <a:bodyPr>
            <a:normAutofit fontScale="90000"/>
          </a:bodyPr>
          <a:lstStyle/>
          <a:p>
            <a:pPr eaLnBrk="1" hangingPunct="1">
              <a:defRPr/>
            </a:pPr>
            <a:r>
              <a:rPr lang="it-IT" dirty="0" smtClean="0"/>
              <a:t>Rappresentazione grafica tradizionale</a:t>
            </a:r>
          </a:p>
        </p:txBody>
      </p:sp>
      <p:graphicFrame>
        <p:nvGraphicFramePr>
          <p:cNvPr id="40964" name="Object 4"/>
          <p:cNvGraphicFramePr>
            <a:graphicFrameLocks noChangeAspect="1"/>
          </p:cNvGraphicFramePr>
          <p:nvPr>
            <p:extLst>
              <p:ext uri="{D42A27DB-BD31-4B8C-83A1-F6EECF244321}">
                <p14:modId xmlns:p14="http://schemas.microsoft.com/office/powerpoint/2010/main" val="22208612"/>
              </p:ext>
            </p:extLst>
          </p:nvPr>
        </p:nvGraphicFramePr>
        <p:xfrm>
          <a:off x="1724416" y="2432050"/>
          <a:ext cx="5205413" cy="3924300"/>
        </p:xfrm>
        <a:graphic>
          <a:graphicData uri="http://schemas.openxmlformats.org/presentationml/2006/ole">
            <mc:AlternateContent xmlns:mc="http://schemas.openxmlformats.org/markup-compatibility/2006">
              <mc:Choice xmlns:v="urn:schemas-microsoft-com:vml" Requires="v">
                <p:oleObj spid="_x0000_s7185" name="Immagine" r:id="rId3" imgW="3857760" imgH="2905200" progId="Word.Picture.8">
                  <p:embed/>
                </p:oleObj>
              </mc:Choice>
              <mc:Fallback>
                <p:oleObj name="Immagine" r:id="rId3" imgW="3857760" imgH="2905200" progId="Word.Picture.8">
                  <p:embed/>
                  <p:pic>
                    <p:nvPicPr>
                      <p:cNvPr id="4096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4416" y="2432050"/>
                        <a:ext cx="5205413" cy="392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15681044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additive="base">
                                        <p:cTn id="7" dur="500" fill="hold"/>
                                        <p:tgtEl>
                                          <p:spTgt spid="40964"/>
                                        </p:tgtEl>
                                        <p:attrNameLst>
                                          <p:attrName>ppt_x</p:attrName>
                                        </p:attrNameLst>
                                      </p:cBhvr>
                                      <p:tavLst>
                                        <p:tav tm="0">
                                          <p:val>
                                            <p:strVal val="0-#ppt_w/2"/>
                                          </p:val>
                                        </p:tav>
                                        <p:tav tm="100000">
                                          <p:val>
                                            <p:strVal val="#ppt_x"/>
                                          </p:val>
                                        </p:tav>
                                      </p:tavLst>
                                    </p:anim>
                                    <p:anim calcmode="lin" valueType="num">
                                      <p:cBhvr additive="base">
                                        <p:cTn id="8" dur="500" fill="hold"/>
                                        <p:tgtEl>
                                          <p:spTgt spid="409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4A38DA2-FA27-40AC-9677-66D3D16B53B1}" type="slidenum">
              <a:rPr lang="it-IT" altLang="it-IT" sz="1400"/>
              <a:pPr eaLnBrk="1" hangingPunct="1"/>
              <a:t>41</a:t>
            </a:fld>
            <a:endParaRPr lang="it-IT" altLang="it-IT" sz="1400"/>
          </a:p>
        </p:txBody>
      </p:sp>
      <p:sp>
        <p:nvSpPr>
          <p:cNvPr id="41986" name="Rectangle 2"/>
          <p:cNvSpPr>
            <a:spLocks noGrp="1" noChangeArrowheads="1"/>
          </p:cNvSpPr>
          <p:nvPr>
            <p:ph type="title"/>
          </p:nvPr>
        </p:nvSpPr>
        <p:spPr/>
        <p:txBody>
          <a:bodyPr>
            <a:normAutofit fontScale="90000"/>
          </a:bodyPr>
          <a:lstStyle/>
          <a:p>
            <a:pPr eaLnBrk="1" hangingPunct="1">
              <a:defRPr/>
            </a:pPr>
            <a:r>
              <a:rPr lang="it-IT" dirty="0" smtClean="0"/>
              <a:t>Modello più sofisticato</a:t>
            </a:r>
          </a:p>
        </p:txBody>
      </p:sp>
      <p:sp>
        <p:nvSpPr>
          <p:cNvPr id="41987" name="Rectangle 3"/>
          <p:cNvSpPr>
            <a:spLocks noGrp="1" noChangeArrowheads="1"/>
          </p:cNvSpPr>
          <p:nvPr>
            <p:ph type="body" idx="1"/>
          </p:nvPr>
        </p:nvSpPr>
        <p:spPr/>
        <p:txBody>
          <a:bodyPr/>
          <a:lstStyle/>
          <a:p>
            <a:pPr eaLnBrk="1" hangingPunct="1">
              <a:lnSpc>
                <a:spcPct val="90000"/>
              </a:lnSpc>
              <a:defRPr/>
            </a:pPr>
            <a:r>
              <a:rPr lang="it-IT" sz="2800" b="1" i="1" dirty="0" smtClean="0">
                <a:solidFill>
                  <a:srgbClr val="C00000"/>
                </a:solidFill>
                <a:effectLst>
                  <a:outerShdw blurRad="38100" dist="38100" dir="2700000" algn="tl">
                    <a:srgbClr val="000000">
                      <a:alpha val="43137"/>
                    </a:srgbClr>
                  </a:outerShdw>
                </a:effectLst>
              </a:rPr>
              <a:t>S</a:t>
            </a:r>
            <a:r>
              <a:rPr lang="it-IT" sz="2800" dirty="0" smtClean="0"/>
              <a:t> = ricavo minimo atteso dagli imprenditori necessario per occupare </a:t>
            </a:r>
            <a:r>
              <a:rPr lang="it-IT" sz="2800" b="1" i="1" dirty="0" smtClean="0">
                <a:solidFill>
                  <a:srgbClr val="C00000"/>
                </a:solidFill>
                <a:effectLst>
                  <a:outerShdw blurRad="38100" dist="38100" dir="2700000" algn="tl">
                    <a:srgbClr val="000000">
                      <a:alpha val="43137"/>
                    </a:srgbClr>
                  </a:outerShdw>
                </a:effectLst>
              </a:rPr>
              <a:t>N</a:t>
            </a:r>
            <a:r>
              <a:rPr lang="it-IT" sz="2800" dirty="0" smtClean="0"/>
              <a:t> lavoratori</a:t>
            </a:r>
          </a:p>
          <a:p>
            <a:pPr lvl="1" eaLnBrk="1" hangingPunct="1">
              <a:lnSpc>
                <a:spcPct val="90000"/>
              </a:lnSpc>
              <a:defRPr/>
            </a:pPr>
            <a:r>
              <a:rPr lang="it-IT" sz="2400" dirty="0" smtClean="0"/>
              <a:t>Crescente ad un tasso crescente (costo marginale crescente)</a:t>
            </a:r>
          </a:p>
          <a:p>
            <a:pPr eaLnBrk="1" hangingPunct="1">
              <a:lnSpc>
                <a:spcPct val="90000"/>
              </a:lnSpc>
              <a:defRPr/>
            </a:pPr>
            <a:r>
              <a:rPr lang="it-IT" sz="2800" b="1" i="1" dirty="0" smtClean="0">
                <a:solidFill>
                  <a:srgbClr val="C00000"/>
                </a:solidFill>
                <a:effectLst>
                  <a:outerShdw blurRad="38100" dist="38100" dir="2700000" algn="tl">
                    <a:srgbClr val="000000">
                      <a:alpha val="43137"/>
                    </a:srgbClr>
                  </a:outerShdw>
                </a:effectLst>
              </a:rPr>
              <a:t>D</a:t>
            </a:r>
            <a:r>
              <a:rPr lang="it-IT" sz="2800" dirty="0" smtClean="0"/>
              <a:t> ricavi attesi dagli imprenditori dalla vendita del prodotto di </a:t>
            </a:r>
            <a:r>
              <a:rPr lang="it-IT" sz="2800" b="1" i="1" dirty="0" smtClean="0">
                <a:solidFill>
                  <a:srgbClr val="C00000"/>
                </a:solidFill>
                <a:effectLst>
                  <a:outerShdw blurRad="38100" dist="38100" dir="2700000" algn="tl">
                    <a:srgbClr val="000000">
                      <a:alpha val="43137"/>
                    </a:srgbClr>
                  </a:outerShdw>
                </a:effectLst>
              </a:rPr>
              <a:t>N</a:t>
            </a:r>
            <a:r>
              <a:rPr lang="it-IT" sz="2800" dirty="0" smtClean="0"/>
              <a:t> lavoratori</a:t>
            </a:r>
          </a:p>
          <a:p>
            <a:pPr lvl="1" eaLnBrk="1" hangingPunct="1">
              <a:lnSpc>
                <a:spcPct val="90000"/>
              </a:lnSpc>
              <a:defRPr/>
            </a:pPr>
            <a:r>
              <a:rPr lang="it-IT" sz="2400" dirty="0" smtClean="0"/>
              <a:t>Crescente ad un tasso decrescente (legge psicologica: i consumi crescono meno che proporzionalmente rispetto al reddito)</a:t>
            </a:r>
          </a:p>
          <a:p>
            <a:pPr eaLnBrk="1" hangingPunct="1">
              <a:lnSpc>
                <a:spcPct val="90000"/>
              </a:lnSpc>
              <a:defRPr/>
            </a:pPr>
            <a:r>
              <a:rPr lang="it-IT" sz="2800" dirty="0" smtClean="0"/>
              <a:t>Valutazione degli </a:t>
            </a:r>
            <a:r>
              <a:rPr lang="it-IT" sz="2800" b="1" dirty="0" smtClean="0">
                <a:solidFill>
                  <a:srgbClr val="C00000"/>
                </a:solidFill>
                <a:effectLst>
                  <a:outerShdw blurRad="38100" dist="38100" dir="2700000" algn="tl">
                    <a:srgbClr val="000000"/>
                  </a:outerShdw>
                </a:effectLst>
              </a:rPr>
              <a:t>imprenditori</a:t>
            </a:r>
            <a:r>
              <a:rPr lang="it-IT" sz="2800" dirty="0" smtClean="0"/>
              <a:t> sui costi e sui ricavi</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40115295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987">
                                            <p:txEl>
                                              <p:pRg st="4" end="4"/>
                                            </p:txEl>
                                          </p:spTgt>
                                        </p:tgtEl>
                                        <p:attrNameLst>
                                          <p:attrName>style.visibility</p:attrName>
                                        </p:attrNameLst>
                                      </p:cBhvr>
                                      <p:to>
                                        <p:strVal val="visible"/>
                                      </p:to>
                                    </p:set>
                                    <p:anim calcmode="lin" valueType="num">
                                      <p:cBhvr additive="base">
                                        <p:cTn id="31"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33851E1-CA49-4EA5-8E67-ED998BDB9A23}" type="slidenum">
              <a:rPr lang="it-IT" altLang="it-IT" sz="1400"/>
              <a:pPr eaLnBrk="1" hangingPunct="1"/>
              <a:t>42</a:t>
            </a:fld>
            <a:endParaRPr lang="it-IT" altLang="it-IT" sz="1400"/>
          </a:p>
        </p:txBody>
      </p:sp>
      <p:sp>
        <p:nvSpPr>
          <p:cNvPr id="43010" name="Rectangle 2"/>
          <p:cNvSpPr>
            <a:spLocks noGrp="1" noChangeArrowheads="1"/>
          </p:cNvSpPr>
          <p:nvPr>
            <p:ph type="title"/>
          </p:nvPr>
        </p:nvSpPr>
        <p:spPr/>
        <p:txBody>
          <a:bodyPr>
            <a:normAutofit fontScale="90000"/>
          </a:bodyPr>
          <a:lstStyle/>
          <a:p>
            <a:pPr eaLnBrk="1" hangingPunct="1">
              <a:defRPr/>
            </a:pPr>
            <a:r>
              <a:rPr lang="it-IT" i="1" dirty="0" smtClean="0">
                <a:effectLst>
                  <a:outerShdw blurRad="38100" dist="38100" dir="2700000" algn="tl">
                    <a:srgbClr val="000000">
                      <a:alpha val="43137"/>
                    </a:srgbClr>
                  </a:outerShdw>
                </a:effectLst>
              </a:rPr>
              <a:t>Grafico</a:t>
            </a:r>
          </a:p>
        </p:txBody>
      </p:sp>
      <p:grpSp>
        <p:nvGrpSpPr>
          <p:cNvPr id="2" name="Group 17"/>
          <p:cNvGrpSpPr>
            <a:grpSpLocks/>
          </p:cNvGrpSpPr>
          <p:nvPr/>
        </p:nvGrpSpPr>
        <p:grpSpPr bwMode="auto">
          <a:xfrm>
            <a:off x="1143000" y="1981200"/>
            <a:ext cx="6858000" cy="4419600"/>
            <a:chOff x="720" y="1248"/>
            <a:chExt cx="4320" cy="2784"/>
          </a:xfrm>
        </p:grpSpPr>
        <p:sp>
          <p:nvSpPr>
            <p:cNvPr id="34821" name="Line 4"/>
            <p:cNvSpPr>
              <a:spLocks noChangeShapeType="1"/>
            </p:cNvSpPr>
            <p:nvPr/>
          </p:nvSpPr>
          <p:spPr bwMode="auto">
            <a:xfrm flipV="1">
              <a:off x="1392" y="1440"/>
              <a:ext cx="0" cy="216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4822" name="Line 5"/>
            <p:cNvSpPr>
              <a:spLocks noChangeShapeType="1"/>
            </p:cNvSpPr>
            <p:nvPr/>
          </p:nvSpPr>
          <p:spPr bwMode="auto">
            <a:xfrm>
              <a:off x="1392" y="3600"/>
              <a:ext cx="3264" cy="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4823" name="Freeform 7"/>
            <p:cNvSpPr>
              <a:spLocks/>
            </p:cNvSpPr>
            <p:nvPr/>
          </p:nvSpPr>
          <p:spPr bwMode="auto">
            <a:xfrm>
              <a:off x="1680" y="1968"/>
              <a:ext cx="2352" cy="1296"/>
            </a:xfrm>
            <a:custGeom>
              <a:avLst/>
              <a:gdLst>
                <a:gd name="T0" fmla="*/ 0 w 2352"/>
                <a:gd name="T1" fmla="*/ 1064 h 1064"/>
                <a:gd name="T2" fmla="*/ 192 w 2352"/>
                <a:gd name="T3" fmla="*/ 680 h 1064"/>
                <a:gd name="T4" fmla="*/ 528 w 2352"/>
                <a:gd name="T5" fmla="*/ 344 h 1064"/>
                <a:gd name="T6" fmla="*/ 960 w 2352"/>
                <a:gd name="T7" fmla="*/ 152 h 1064"/>
                <a:gd name="T8" fmla="*/ 1440 w 2352"/>
                <a:gd name="T9" fmla="*/ 56 h 1064"/>
                <a:gd name="T10" fmla="*/ 2016 w 2352"/>
                <a:gd name="T11" fmla="*/ 8 h 1064"/>
                <a:gd name="T12" fmla="*/ 2352 w 2352"/>
                <a:gd name="T13" fmla="*/ 8 h 1064"/>
                <a:gd name="T14" fmla="*/ 0 60000 65536"/>
                <a:gd name="T15" fmla="*/ 0 60000 65536"/>
                <a:gd name="T16" fmla="*/ 0 60000 65536"/>
                <a:gd name="T17" fmla="*/ 0 60000 65536"/>
                <a:gd name="T18" fmla="*/ 0 60000 65536"/>
                <a:gd name="T19" fmla="*/ 0 60000 65536"/>
                <a:gd name="T20" fmla="*/ 0 60000 65536"/>
                <a:gd name="T21" fmla="*/ 0 w 2352"/>
                <a:gd name="T22" fmla="*/ 0 h 1064"/>
                <a:gd name="T23" fmla="*/ 2352 w 2352"/>
                <a:gd name="T24" fmla="*/ 1064 h 10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52" h="1064">
                  <a:moveTo>
                    <a:pt x="0" y="1064"/>
                  </a:moveTo>
                  <a:cubicBezTo>
                    <a:pt x="52" y="932"/>
                    <a:pt x="104" y="800"/>
                    <a:pt x="192" y="680"/>
                  </a:cubicBezTo>
                  <a:cubicBezTo>
                    <a:pt x="280" y="560"/>
                    <a:pt x="400" y="432"/>
                    <a:pt x="528" y="344"/>
                  </a:cubicBezTo>
                  <a:cubicBezTo>
                    <a:pt x="656" y="256"/>
                    <a:pt x="808" y="200"/>
                    <a:pt x="960" y="152"/>
                  </a:cubicBezTo>
                  <a:cubicBezTo>
                    <a:pt x="1112" y="104"/>
                    <a:pt x="1264" y="80"/>
                    <a:pt x="1440" y="56"/>
                  </a:cubicBezTo>
                  <a:cubicBezTo>
                    <a:pt x="1616" y="32"/>
                    <a:pt x="1864" y="16"/>
                    <a:pt x="2016" y="8"/>
                  </a:cubicBezTo>
                  <a:cubicBezTo>
                    <a:pt x="2168" y="0"/>
                    <a:pt x="2260" y="4"/>
                    <a:pt x="2352" y="8"/>
                  </a:cubicBezTo>
                </a:path>
              </a:pathLst>
            </a:cu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it-IT" altLang="it-IT"/>
            </a:p>
          </p:txBody>
        </p:sp>
        <p:sp>
          <p:nvSpPr>
            <p:cNvPr id="34824" name="Freeform 8"/>
            <p:cNvSpPr>
              <a:spLocks/>
            </p:cNvSpPr>
            <p:nvPr/>
          </p:nvSpPr>
          <p:spPr bwMode="auto">
            <a:xfrm>
              <a:off x="1968" y="1536"/>
              <a:ext cx="1584" cy="1776"/>
            </a:xfrm>
            <a:custGeom>
              <a:avLst/>
              <a:gdLst>
                <a:gd name="T0" fmla="*/ 0 w 1584"/>
                <a:gd name="T1" fmla="*/ 1776 h 1776"/>
                <a:gd name="T2" fmla="*/ 816 w 1584"/>
                <a:gd name="T3" fmla="*/ 1440 h 1776"/>
                <a:gd name="T4" fmla="*/ 1296 w 1584"/>
                <a:gd name="T5" fmla="*/ 960 h 1776"/>
                <a:gd name="T6" fmla="*/ 1488 w 1584"/>
                <a:gd name="T7" fmla="*/ 480 h 1776"/>
                <a:gd name="T8" fmla="*/ 1584 w 1584"/>
                <a:gd name="T9" fmla="*/ 0 h 1776"/>
                <a:gd name="T10" fmla="*/ 0 60000 65536"/>
                <a:gd name="T11" fmla="*/ 0 60000 65536"/>
                <a:gd name="T12" fmla="*/ 0 60000 65536"/>
                <a:gd name="T13" fmla="*/ 0 60000 65536"/>
                <a:gd name="T14" fmla="*/ 0 60000 65536"/>
                <a:gd name="T15" fmla="*/ 0 w 1584"/>
                <a:gd name="T16" fmla="*/ 0 h 1776"/>
                <a:gd name="T17" fmla="*/ 1584 w 1584"/>
                <a:gd name="T18" fmla="*/ 1776 h 1776"/>
              </a:gdLst>
              <a:ahLst/>
              <a:cxnLst>
                <a:cxn ang="T10">
                  <a:pos x="T0" y="T1"/>
                </a:cxn>
                <a:cxn ang="T11">
                  <a:pos x="T2" y="T3"/>
                </a:cxn>
                <a:cxn ang="T12">
                  <a:pos x="T4" y="T5"/>
                </a:cxn>
                <a:cxn ang="T13">
                  <a:pos x="T6" y="T7"/>
                </a:cxn>
                <a:cxn ang="T14">
                  <a:pos x="T8" y="T9"/>
                </a:cxn>
              </a:cxnLst>
              <a:rect l="T15" t="T16" r="T17" b="T18"/>
              <a:pathLst>
                <a:path w="1584" h="1776">
                  <a:moveTo>
                    <a:pt x="0" y="1776"/>
                  </a:moveTo>
                  <a:cubicBezTo>
                    <a:pt x="300" y="1676"/>
                    <a:pt x="600" y="1576"/>
                    <a:pt x="816" y="1440"/>
                  </a:cubicBezTo>
                  <a:cubicBezTo>
                    <a:pt x="1032" y="1304"/>
                    <a:pt x="1184" y="1120"/>
                    <a:pt x="1296" y="960"/>
                  </a:cubicBezTo>
                  <a:cubicBezTo>
                    <a:pt x="1408" y="800"/>
                    <a:pt x="1440" y="640"/>
                    <a:pt x="1488" y="480"/>
                  </a:cubicBezTo>
                  <a:cubicBezTo>
                    <a:pt x="1536" y="320"/>
                    <a:pt x="1560" y="160"/>
                    <a:pt x="1584" y="0"/>
                  </a:cubicBezTo>
                </a:path>
              </a:pathLst>
            </a:cu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it-IT" altLang="it-IT"/>
            </a:p>
          </p:txBody>
        </p:sp>
        <p:sp>
          <p:nvSpPr>
            <p:cNvPr id="34825" name="Line 9"/>
            <p:cNvSpPr>
              <a:spLocks noChangeShapeType="1"/>
            </p:cNvSpPr>
            <p:nvPr/>
          </p:nvSpPr>
          <p:spPr bwMode="auto">
            <a:xfrm>
              <a:off x="3456" y="2016"/>
              <a:ext cx="0" cy="1584"/>
            </a:xfrm>
            <a:prstGeom prst="line">
              <a:avLst/>
            </a:prstGeom>
            <a:noFill/>
            <a:ln w="2857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4826" name="Line 10"/>
            <p:cNvSpPr>
              <a:spLocks noChangeShapeType="1"/>
            </p:cNvSpPr>
            <p:nvPr/>
          </p:nvSpPr>
          <p:spPr bwMode="auto">
            <a:xfrm flipH="1">
              <a:off x="1392" y="2016"/>
              <a:ext cx="2064" cy="0"/>
            </a:xfrm>
            <a:prstGeom prst="line">
              <a:avLst/>
            </a:prstGeom>
            <a:noFill/>
            <a:ln w="2857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4827" name="Text Box 11"/>
            <p:cNvSpPr txBox="1">
              <a:spLocks noChangeArrowheads="1"/>
            </p:cNvSpPr>
            <p:nvPr/>
          </p:nvSpPr>
          <p:spPr bwMode="auto">
            <a:xfrm>
              <a:off x="3696" y="1248"/>
              <a:ext cx="6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S</a:t>
              </a:r>
            </a:p>
          </p:txBody>
        </p:sp>
        <p:sp>
          <p:nvSpPr>
            <p:cNvPr id="34828" name="Text Box 12"/>
            <p:cNvSpPr txBox="1">
              <a:spLocks noChangeArrowheads="1"/>
            </p:cNvSpPr>
            <p:nvPr/>
          </p:nvSpPr>
          <p:spPr bwMode="auto">
            <a:xfrm>
              <a:off x="3888" y="2064"/>
              <a:ext cx="6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D</a:t>
              </a:r>
            </a:p>
          </p:txBody>
        </p:sp>
        <p:sp>
          <p:nvSpPr>
            <p:cNvPr id="34829" name="Text Box 13"/>
            <p:cNvSpPr txBox="1">
              <a:spLocks noChangeArrowheads="1"/>
            </p:cNvSpPr>
            <p:nvPr/>
          </p:nvSpPr>
          <p:spPr bwMode="auto">
            <a:xfrm>
              <a:off x="720" y="1344"/>
              <a:ext cx="6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D, S</a:t>
              </a:r>
            </a:p>
          </p:txBody>
        </p:sp>
        <p:sp>
          <p:nvSpPr>
            <p:cNvPr id="34830" name="Text Box 14"/>
            <p:cNvSpPr txBox="1">
              <a:spLocks noChangeArrowheads="1"/>
            </p:cNvSpPr>
            <p:nvPr/>
          </p:nvSpPr>
          <p:spPr bwMode="auto">
            <a:xfrm>
              <a:off x="4416" y="3744"/>
              <a:ext cx="6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N</a:t>
              </a:r>
            </a:p>
          </p:txBody>
        </p:sp>
        <p:sp>
          <p:nvSpPr>
            <p:cNvPr id="34831" name="Text Box 15"/>
            <p:cNvSpPr txBox="1">
              <a:spLocks noChangeArrowheads="1"/>
            </p:cNvSpPr>
            <p:nvPr/>
          </p:nvSpPr>
          <p:spPr bwMode="auto">
            <a:xfrm>
              <a:off x="3360" y="3696"/>
              <a:ext cx="86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N</a:t>
              </a:r>
              <a:r>
                <a:rPr lang="it-IT" altLang="it-IT" b="1" i="1" baseline="-25000"/>
                <a:t>e</a:t>
              </a:r>
              <a:endParaRPr lang="it-IT" altLang="it-IT" b="1" i="1"/>
            </a:p>
          </p:txBody>
        </p:sp>
        <p:sp>
          <p:nvSpPr>
            <p:cNvPr id="34832" name="Text Box 16"/>
            <p:cNvSpPr txBox="1">
              <a:spLocks noChangeArrowheads="1"/>
            </p:cNvSpPr>
            <p:nvPr/>
          </p:nvSpPr>
          <p:spPr bwMode="auto">
            <a:xfrm>
              <a:off x="864" y="1872"/>
              <a:ext cx="57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it-IT" altLang="it-IT" b="1" i="1"/>
                <a:t>Y</a:t>
              </a:r>
              <a:r>
                <a:rPr lang="it-IT" altLang="it-IT" b="1" i="1" baseline="-25000"/>
                <a:t>e</a:t>
              </a:r>
              <a:endParaRPr lang="it-IT" altLang="it-IT" b="1" i="1"/>
            </a:p>
          </p:txBody>
        </p:sp>
      </p:grpSp>
      <p:sp>
        <p:nvSpPr>
          <p:cNvPr id="3" name="Segnaposto piè di pagina 2"/>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660125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BE849EE-78DA-49A4-8A7C-81825683B000}" type="slidenum">
              <a:rPr lang="it-IT" altLang="it-IT" sz="1400"/>
              <a:pPr eaLnBrk="1" hangingPunct="1"/>
              <a:t>43</a:t>
            </a:fld>
            <a:endParaRPr lang="it-IT" altLang="it-IT" sz="1400"/>
          </a:p>
        </p:txBody>
      </p:sp>
      <p:sp>
        <p:nvSpPr>
          <p:cNvPr id="27650" name="Rectangle 2"/>
          <p:cNvSpPr>
            <a:spLocks noGrp="1" noChangeArrowheads="1"/>
          </p:cNvSpPr>
          <p:nvPr>
            <p:ph type="title"/>
          </p:nvPr>
        </p:nvSpPr>
        <p:spPr/>
        <p:txBody>
          <a:bodyPr>
            <a:normAutofit fontScale="90000"/>
          </a:bodyPr>
          <a:lstStyle/>
          <a:p>
            <a:pPr eaLnBrk="1" hangingPunct="1">
              <a:defRPr/>
            </a:pPr>
            <a:r>
              <a:rPr lang="it-IT" dirty="0" smtClean="0"/>
              <a:t>La spesa pubblica</a:t>
            </a:r>
          </a:p>
        </p:txBody>
      </p:sp>
      <p:sp>
        <p:nvSpPr>
          <p:cNvPr id="27651" name="Rectangle 3"/>
          <p:cNvSpPr>
            <a:spLocks noGrp="1" noChangeArrowheads="1"/>
          </p:cNvSpPr>
          <p:nvPr>
            <p:ph type="body" idx="1"/>
          </p:nvPr>
        </p:nvSpPr>
        <p:spPr/>
        <p:txBody>
          <a:bodyPr/>
          <a:lstStyle/>
          <a:p>
            <a:pPr eaLnBrk="1" hangingPunct="1">
              <a:lnSpc>
                <a:spcPct val="90000"/>
              </a:lnSpc>
              <a:defRPr/>
            </a:pPr>
            <a:r>
              <a:rPr lang="it-IT" sz="2400" dirty="0" smtClean="0"/>
              <a:t>Inseriamo ora un nuovo attore: </a:t>
            </a:r>
            <a:r>
              <a:rPr lang="it-IT" sz="2400" b="1" dirty="0" smtClean="0">
                <a:solidFill>
                  <a:srgbClr val="C00000"/>
                </a:solidFill>
                <a:effectLst>
                  <a:outerShdw blurRad="38100" dist="38100" dir="2700000" algn="tl">
                    <a:srgbClr val="000000"/>
                  </a:outerShdw>
                </a:effectLst>
              </a:rPr>
              <a:t>Amministrazione pubblica (governo)</a:t>
            </a:r>
          </a:p>
          <a:p>
            <a:pPr eaLnBrk="1" hangingPunct="1">
              <a:lnSpc>
                <a:spcPct val="90000"/>
              </a:lnSpc>
              <a:defRPr/>
            </a:pPr>
            <a:r>
              <a:rPr lang="it-IT" sz="2400" b="1" dirty="0" smtClean="0">
                <a:solidFill>
                  <a:srgbClr val="C00000"/>
                </a:solidFill>
                <a:effectLst>
                  <a:outerShdw blurRad="38100" dist="38100" dir="2700000" algn="tl">
                    <a:srgbClr val="000000"/>
                  </a:outerShdw>
                </a:effectLst>
              </a:rPr>
              <a:t>Domanda</a:t>
            </a:r>
            <a:r>
              <a:rPr lang="it-IT" sz="2400" b="1" dirty="0" smtClean="0">
                <a:solidFill>
                  <a:schemeClr val="tx2"/>
                </a:solidFill>
                <a:effectLst>
                  <a:outerShdw blurRad="38100" dist="38100" dir="2700000" algn="tl">
                    <a:srgbClr val="000000"/>
                  </a:outerShdw>
                </a:effectLst>
              </a:rPr>
              <a:t> </a:t>
            </a:r>
            <a:r>
              <a:rPr lang="it-IT" sz="2400" dirty="0" smtClean="0"/>
              <a:t>della pubblica amministrazione</a:t>
            </a:r>
            <a:r>
              <a:rPr lang="it-IT" sz="2400" b="1" dirty="0" smtClean="0"/>
              <a:t>=</a:t>
            </a:r>
            <a:r>
              <a:rPr lang="it-IT" sz="2400" dirty="0" smtClean="0"/>
              <a:t>spesa pubblica</a:t>
            </a:r>
          </a:p>
          <a:p>
            <a:pPr eaLnBrk="1" hangingPunct="1">
              <a:lnSpc>
                <a:spcPct val="90000"/>
              </a:lnSpc>
              <a:defRPr/>
            </a:pPr>
            <a:r>
              <a:rPr lang="it-IT" sz="2400" dirty="0" smtClean="0"/>
              <a:t>Rappresentano un’aggiunta alle altre componenti (</a:t>
            </a:r>
            <a:r>
              <a:rPr lang="it-IT" sz="2400" b="1" i="1" dirty="0" smtClean="0"/>
              <a:t>C</a:t>
            </a:r>
            <a:r>
              <a:rPr lang="it-IT" sz="2400" dirty="0" smtClean="0"/>
              <a:t> e </a:t>
            </a:r>
            <a:r>
              <a:rPr lang="it-IT" sz="2400" b="1" i="1" dirty="0" smtClean="0"/>
              <a:t>I</a:t>
            </a:r>
            <a:r>
              <a:rPr lang="it-IT" sz="2400" dirty="0" smtClean="0"/>
              <a:t>) </a:t>
            </a:r>
            <a:r>
              <a:rPr lang="it-IT" sz="2400" b="1" dirty="0" smtClean="0">
                <a:solidFill>
                  <a:srgbClr val="C00000"/>
                </a:solidFill>
                <a:effectLst>
                  <a:outerShdw blurRad="38100" dist="38100" dir="2700000" algn="tl">
                    <a:srgbClr val="000000"/>
                  </a:outerShdw>
                </a:effectLst>
              </a:rPr>
              <a:t>Flusso in entrata deciso autonomamente</a:t>
            </a:r>
            <a:r>
              <a:rPr lang="it-IT" sz="2400" b="1" dirty="0" smtClean="0">
                <a:solidFill>
                  <a:srgbClr val="C00000"/>
                </a:solidFill>
              </a:rPr>
              <a:t> </a:t>
            </a:r>
            <a:r>
              <a:rPr lang="it-IT" sz="2400" i="1" dirty="0" smtClean="0">
                <a:solidFill>
                  <a:srgbClr val="C00000"/>
                </a:solidFill>
              </a:rPr>
              <a:t> </a:t>
            </a:r>
            <a:r>
              <a:rPr lang="it-IT" sz="2400" dirty="0" smtClean="0"/>
              <a:t>dal governo</a:t>
            </a:r>
          </a:p>
          <a:p>
            <a:pPr eaLnBrk="1" hangingPunct="1">
              <a:lnSpc>
                <a:spcPct val="90000"/>
              </a:lnSpc>
              <a:defRPr/>
            </a:pPr>
            <a:r>
              <a:rPr lang="it-IT" sz="2400" b="1" dirty="0" smtClean="0">
                <a:solidFill>
                  <a:srgbClr val="C00000"/>
                </a:solidFill>
                <a:effectLst>
                  <a:outerShdw blurRad="38100" dist="38100" dir="2700000" algn="tl">
                    <a:srgbClr val="000000"/>
                  </a:outerShdw>
                </a:effectLst>
              </a:rPr>
              <a:t>Entrate</a:t>
            </a:r>
            <a:r>
              <a:rPr lang="it-IT" sz="2400" dirty="0" smtClean="0"/>
              <a:t> della pubblica amministrazione= </a:t>
            </a:r>
            <a:r>
              <a:rPr lang="it-IT" sz="2400" b="1" dirty="0" err="1" smtClean="0">
                <a:solidFill>
                  <a:srgbClr val="C00000"/>
                </a:solidFill>
                <a:effectLst>
                  <a:outerShdw blurRad="38100" dist="38100" dir="2700000" algn="tl">
                    <a:srgbClr val="000000"/>
                  </a:outerShdw>
                </a:effectLst>
              </a:rPr>
              <a:t>imposte</a:t>
            </a:r>
            <a:r>
              <a:rPr lang="it-IT" sz="2400" dirty="0" err="1" smtClean="0">
                <a:sym typeface="Symbol" pitchFamily="18" charset="2"/>
              </a:rPr>
              <a:t>rappresentano</a:t>
            </a:r>
            <a:r>
              <a:rPr lang="it-IT" sz="2400" dirty="0" smtClean="0">
                <a:sym typeface="Symbol" pitchFamily="18" charset="2"/>
              </a:rPr>
              <a:t> un flusso di uscita dal </a:t>
            </a:r>
            <a:r>
              <a:rPr lang="it-IT" sz="2400" dirty="0" err="1" smtClean="0">
                <a:sym typeface="Symbol" pitchFamily="18" charset="2"/>
              </a:rPr>
              <a:t>circuitole</a:t>
            </a:r>
            <a:r>
              <a:rPr lang="it-IT" sz="2400" dirty="0" smtClean="0">
                <a:sym typeface="Symbol" pitchFamily="18" charset="2"/>
              </a:rPr>
              <a:t> famiglie non possono consumare ciò che pagano come imposta=</a:t>
            </a:r>
            <a:r>
              <a:rPr lang="it-IT" sz="2400" b="1" dirty="0" smtClean="0">
                <a:solidFill>
                  <a:srgbClr val="C00000"/>
                </a:solidFill>
                <a:effectLst>
                  <a:outerShdw blurRad="38100" dist="38100" dir="2700000" algn="tl">
                    <a:srgbClr val="000000"/>
                  </a:outerShdw>
                </a:effectLst>
                <a:sym typeface="Symbol" pitchFamily="18" charset="2"/>
              </a:rPr>
              <a:t>Flusso in uscita</a:t>
            </a:r>
            <a:r>
              <a:rPr lang="it-IT" sz="2400" b="1" i="1" dirty="0" smtClean="0">
                <a:solidFill>
                  <a:srgbClr val="C00000"/>
                </a:solidFill>
                <a:effectLst>
                  <a:outerShdw blurRad="38100" dist="38100" dir="2700000" algn="tl">
                    <a:srgbClr val="000000"/>
                  </a:outerShdw>
                </a:effectLst>
                <a:sym typeface="Symbol" pitchFamily="18" charset="2"/>
              </a:rPr>
              <a:t> </a:t>
            </a:r>
            <a:r>
              <a:rPr lang="it-IT" sz="2400" b="1" dirty="0" smtClean="0">
                <a:solidFill>
                  <a:srgbClr val="C00000"/>
                </a:solidFill>
                <a:effectLst>
                  <a:outerShdw blurRad="38100" dist="38100" dir="2700000" algn="tl">
                    <a:srgbClr val="000000"/>
                  </a:outerShdw>
                </a:effectLst>
                <a:sym typeface="Symbol" pitchFamily="18" charset="2"/>
              </a:rPr>
              <a:t>che dipende dal reddito</a:t>
            </a:r>
            <a:r>
              <a:rPr lang="it-IT" sz="2400" i="1" dirty="0" smtClean="0">
                <a:sym typeface="Symbol" pitchFamily="18" charset="2"/>
              </a:rPr>
              <a:t> (tassazione progressiva-imposte indirette sugli scambi</a:t>
            </a:r>
            <a:r>
              <a:rPr lang="it-IT" sz="2400" dirty="0" smtClean="0">
                <a:sym typeface="Symbol" pitchFamily="18" charset="2"/>
              </a:rPr>
              <a:t>).</a:t>
            </a:r>
            <a:endParaRPr lang="it-IT" sz="2400" b="1" dirty="0" smtClean="0">
              <a:sym typeface="Symbol" pitchFamily="18" charset="2"/>
            </a:endParaRP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738483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 calcmode="lin" valueType="num">
                                      <p:cBhvr additive="base">
                                        <p:cTn id="19"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651">
                                            <p:txEl>
                                              <p:pRg st="3" end="3"/>
                                            </p:txEl>
                                          </p:spTgt>
                                        </p:tgtEl>
                                        <p:attrNameLst>
                                          <p:attrName>style.visibility</p:attrName>
                                        </p:attrNameLst>
                                      </p:cBhvr>
                                      <p:to>
                                        <p:strVal val="visible"/>
                                      </p:to>
                                    </p:set>
                                    <p:anim calcmode="lin" valueType="num">
                                      <p:cBhvr additive="base">
                                        <p:cTn id="25"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EECFD3C-9E14-4B38-83D6-6FDF4DB4960A}" type="slidenum">
              <a:rPr lang="it-IT" altLang="it-IT" sz="1400"/>
              <a:pPr eaLnBrk="1" hangingPunct="1"/>
              <a:t>44</a:t>
            </a:fld>
            <a:endParaRPr lang="it-IT" altLang="it-IT" sz="1400"/>
          </a:p>
        </p:txBody>
      </p:sp>
      <p:sp>
        <p:nvSpPr>
          <p:cNvPr id="29698" name="Rectangle 2"/>
          <p:cNvSpPr>
            <a:spLocks noGrp="1" noChangeArrowheads="1"/>
          </p:cNvSpPr>
          <p:nvPr>
            <p:ph type="title"/>
          </p:nvPr>
        </p:nvSpPr>
        <p:spPr/>
        <p:txBody>
          <a:bodyPr>
            <a:normAutofit fontScale="90000"/>
          </a:bodyPr>
          <a:lstStyle/>
          <a:p>
            <a:pPr eaLnBrk="1" hangingPunct="1">
              <a:defRPr/>
            </a:pPr>
            <a:r>
              <a:rPr lang="it-IT" dirty="0" smtClean="0"/>
              <a:t>Rappresentazione grafica</a:t>
            </a:r>
          </a:p>
        </p:txBody>
      </p:sp>
      <p:sp>
        <p:nvSpPr>
          <p:cNvPr id="29699" name="Rectangle 3"/>
          <p:cNvSpPr>
            <a:spLocks noGrp="1" noChangeArrowheads="1"/>
          </p:cNvSpPr>
          <p:nvPr>
            <p:ph type="body" idx="1"/>
          </p:nvPr>
        </p:nvSpPr>
        <p:spPr>
          <a:xfrm>
            <a:off x="685800" y="5181600"/>
            <a:ext cx="7772400" cy="914400"/>
          </a:xfrm>
        </p:spPr>
        <p:txBody>
          <a:bodyPr/>
          <a:lstStyle/>
          <a:p>
            <a:pPr eaLnBrk="1" hangingPunct="1">
              <a:lnSpc>
                <a:spcPct val="90000"/>
              </a:lnSpc>
            </a:pPr>
            <a:r>
              <a:rPr lang="it-IT" altLang="it-IT" sz="2800" dirty="0" smtClean="0"/>
              <a:t>Ora ci sono 2 flussi in entrata (</a:t>
            </a:r>
            <a:r>
              <a:rPr lang="it-IT" altLang="it-IT" sz="2800" b="1" i="1" dirty="0" smtClean="0">
                <a:solidFill>
                  <a:srgbClr val="C00000"/>
                </a:solidFill>
                <a:effectLst>
                  <a:outerShdw blurRad="38100" dist="38100" dir="2700000" algn="tl">
                    <a:srgbClr val="000000">
                      <a:alpha val="43137"/>
                    </a:srgbClr>
                  </a:outerShdw>
                </a:effectLst>
              </a:rPr>
              <a:t>I e G </a:t>
            </a:r>
            <a:r>
              <a:rPr lang="it-IT" altLang="it-IT" sz="2800" b="1" i="1" dirty="0" smtClean="0"/>
              <a:t>= </a:t>
            </a:r>
            <a:r>
              <a:rPr lang="it-IT" altLang="it-IT" sz="2800" dirty="0" smtClean="0"/>
              <a:t>spesa pubblica) e due in uscita (</a:t>
            </a:r>
            <a:r>
              <a:rPr lang="it-IT" altLang="it-IT" sz="2800" b="1" i="1" dirty="0" smtClean="0">
                <a:solidFill>
                  <a:srgbClr val="C00000"/>
                </a:solidFill>
                <a:effectLst>
                  <a:outerShdw blurRad="38100" dist="38100" dir="2700000" algn="tl">
                    <a:srgbClr val="000000">
                      <a:alpha val="43137"/>
                    </a:srgbClr>
                  </a:outerShdw>
                </a:effectLst>
              </a:rPr>
              <a:t>S e T</a:t>
            </a:r>
            <a:r>
              <a:rPr lang="it-IT" altLang="it-IT" sz="2800" b="1" dirty="0" smtClean="0">
                <a:solidFill>
                  <a:srgbClr val="C00000"/>
                </a:solidFill>
                <a:effectLst>
                  <a:outerShdw blurRad="38100" dist="38100" dir="2700000" algn="tl">
                    <a:srgbClr val="000000">
                      <a:alpha val="43137"/>
                    </a:srgbClr>
                  </a:outerShdw>
                </a:effectLst>
              </a:rPr>
              <a:t> </a:t>
            </a:r>
            <a:r>
              <a:rPr lang="it-IT" altLang="it-IT" sz="2800" dirty="0" smtClean="0"/>
              <a:t>= tassazione)</a:t>
            </a:r>
          </a:p>
        </p:txBody>
      </p:sp>
      <p:graphicFrame>
        <p:nvGraphicFramePr>
          <p:cNvPr id="29700" name="Object 4"/>
          <p:cNvGraphicFramePr>
            <a:graphicFrameLocks noChangeAspect="1"/>
          </p:cNvGraphicFramePr>
          <p:nvPr/>
        </p:nvGraphicFramePr>
        <p:xfrm>
          <a:off x="1600200" y="1752600"/>
          <a:ext cx="5334000" cy="3121025"/>
        </p:xfrm>
        <a:graphic>
          <a:graphicData uri="http://schemas.openxmlformats.org/presentationml/2006/ole">
            <mc:AlternateContent xmlns:mc="http://schemas.openxmlformats.org/markup-compatibility/2006">
              <mc:Choice xmlns:v="urn:schemas-microsoft-com:vml" Requires="v">
                <p:oleObj spid="_x0000_s8210" r:id="rId3" imgW="9343644" imgH="5448300" progId="Word.Picture.8">
                  <p:embed/>
                </p:oleObj>
              </mc:Choice>
              <mc:Fallback>
                <p:oleObj r:id="rId3" imgW="9343644" imgH="5448300" progId="Word.Picture.8">
                  <p:embed/>
                  <p:pic>
                    <p:nvPicPr>
                      <p:cNvPr id="2970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752600"/>
                        <a:ext cx="5334000" cy="3121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1892762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0-#ppt_w/2"/>
                                          </p:val>
                                        </p:tav>
                                        <p:tav tm="100000">
                                          <p:val>
                                            <p:strVal val="#ppt_x"/>
                                          </p:val>
                                        </p:tav>
                                      </p:tavLst>
                                    </p:anim>
                                    <p:anim calcmode="lin" valueType="num">
                                      <p:cBhvr additive="base">
                                        <p:cTn id="8"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3108BEA-3747-49A4-866B-D216A2CF1F81}" type="slidenum">
              <a:rPr lang="it-IT" altLang="it-IT" sz="1400"/>
              <a:pPr eaLnBrk="1" hangingPunct="1"/>
              <a:t>45</a:t>
            </a:fld>
            <a:endParaRPr lang="it-IT" altLang="it-IT" sz="1400"/>
          </a:p>
        </p:txBody>
      </p:sp>
      <p:sp>
        <p:nvSpPr>
          <p:cNvPr id="28674" name="Rectangle 2"/>
          <p:cNvSpPr>
            <a:spLocks noGrp="1" noChangeArrowheads="1"/>
          </p:cNvSpPr>
          <p:nvPr>
            <p:ph type="title"/>
          </p:nvPr>
        </p:nvSpPr>
        <p:spPr/>
        <p:txBody>
          <a:bodyPr>
            <a:normAutofit fontScale="90000"/>
          </a:bodyPr>
          <a:lstStyle/>
          <a:p>
            <a:pPr eaLnBrk="1" hangingPunct="1">
              <a:defRPr/>
            </a:pPr>
            <a:r>
              <a:rPr lang="it-IT" dirty="0" smtClean="0"/>
              <a:t>Le condizioni di equilibrio</a:t>
            </a:r>
          </a:p>
        </p:txBody>
      </p:sp>
      <p:sp>
        <p:nvSpPr>
          <p:cNvPr id="28675" name="Rectangle 3"/>
          <p:cNvSpPr>
            <a:spLocks noGrp="1" noChangeArrowheads="1"/>
          </p:cNvSpPr>
          <p:nvPr>
            <p:ph type="body" idx="1"/>
          </p:nvPr>
        </p:nvSpPr>
        <p:spPr/>
        <p:txBody>
          <a:bodyPr/>
          <a:lstStyle/>
          <a:p>
            <a:pPr eaLnBrk="1" hangingPunct="1"/>
            <a:r>
              <a:rPr lang="it-IT" altLang="it-IT" dirty="0" smtClean="0"/>
              <a:t>Condizione di equilibrio: ciò che entra = ciò che esce (</a:t>
            </a:r>
            <a:r>
              <a:rPr lang="it-IT" altLang="it-IT" b="1" i="1" dirty="0" smtClean="0">
                <a:solidFill>
                  <a:srgbClr val="C00000"/>
                </a:solidFill>
                <a:effectLst>
                  <a:outerShdw blurRad="38100" dist="38100" dir="2700000" algn="tl">
                    <a:srgbClr val="000000">
                      <a:alpha val="43137"/>
                    </a:srgbClr>
                  </a:outerShdw>
                </a:effectLst>
              </a:rPr>
              <a:t>I+G=S+T</a:t>
            </a:r>
            <a:r>
              <a:rPr lang="it-IT" altLang="it-IT" dirty="0" smtClean="0"/>
              <a:t>)</a:t>
            </a:r>
          </a:p>
          <a:p>
            <a:pPr eaLnBrk="1" hangingPunct="1"/>
            <a:r>
              <a:rPr lang="it-IT" altLang="it-IT" dirty="0" smtClean="0"/>
              <a:t>Equilibrio di </a:t>
            </a:r>
            <a:r>
              <a:rPr lang="it-IT" altLang="it-IT" dirty="0" err="1" smtClean="0"/>
              <a:t>sottocupazione</a:t>
            </a:r>
            <a:r>
              <a:rPr lang="it-IT" altLang="it-IT" dirty="0" err="1" smtClean="0">
                <a:sym typeface="Symbol" panose="05050102010706020507" pitchFamily="18" charset="2"/>
              </a:rPr>
              <a:t>aumento</a:t>
            </a:r>
            <a:r>
              <a:rPr lang="it-IT" altLang="it-IT" dirty="0" smtClean="0">
                <a:sym typeface="Symbol" panose="05050102010706020507" pitchFamily="18" charset="2"/>
              </a:rPr>
              <a:t> della spesa pubblica (</a:t>
            </a:r>
            <a:r>
              <a:rPr lang="it-IT" altLang="it-IT" b="1" i="1" dirty="0" smtClean="0">
                <a:solidFill>
                  <a:srgbClr val="C00000"/>
                </a:solidFill>
                <a:effectLst>
                  <a:outerShdw blurRad="38100" dist="38100" dir="2700000" algn="tl">
                    <a:srgbClr val="000000">
                      <a:alpha val="43137"/>
                    </a:srgbClr>
                  </a:outerShdw>
                </a:effectLst>
                <a:sym typeface="Symbol" panose="05050102010706020507" pitchFamily="18" charset="2"/>
              </a:rPr>
              <a:t>I+G&gt;S+T</a:t>
            </a:r>
            <a:r>
              <a:rPr lang="it-IT" altLang="it-IT" dirty="0" smtClean="0">
                <a:sym typeface="Symbol" panose="05050102010706020507" pitchFamily="18" charset="2"/>
              </a:rPr>
              <a:t>) aumenta la </a:t>
            </a:r>
            <a:r>
              <a:rPr lang="it-IT" altLang="it-IT" dirty="0" err="1" smtClean="0">
                <a:sym typeface="Symbol" panose="05050102010706020507" pitchFamily="18" charset="2"/>
              </a:rPr>
              <a:t>produzioneaumenta</a:t>
            </a:r>
            <a:r>
              <a:rPr lang="it-IT" altLang="it-IT" dirty="0" smtClean="0">
                <a:sym typeface="Symbol" panose="05050102010706020507" pitchFamily="18" charset="2"/>
              </a:rPr>
              <a:t> l’</a:t>
            </a:r>
            <a:r>
              <a:rPr lang="it-IT" altLang="it-IT" dirty="0" err="1" smtClean="0">
                <a:sym typeface="Symbol" panose="05050102010706020507" pitchFamily="18" charset="2"/>
              </a:rPr>
              <a:t>occupazioneaumentano</a:t>
            </a:r>
            <a:r>
              <a:rPr lang="it-IT" altLang="it-IT" dirty="0" smtClean="0">
                <a:sym typeface="Symbol" panose="05050102010706020507" pitchFamily="18" charset="2"/>
              </a:rPr>
              <a:t> i risparmi e la </a:t>
            </a:r>
            <a:r>
              <a:rPr lang="it-IT" altLang="it-IT" dirty="0" err="1" smtClean="0">
                <a:sym typeface="Symbol" panose="05050102010706020507" pitchFamily="18" charset="2"/>
              </a:rPr>
              <a:t>tassazioneequilibrio</a:t>
            </a:r>
            <a:r>
              <a:rPr lang="it-IT" altLang="it-IT" dirty="0" smtClean="0">
                <a:sym typeface="Symbol" panose="05050102010706020507" pitchFamily="18" charset="2"/>
              </a:rPr>
              <a:t> con maggiore occupazione (</a:t>
            </a:r>
            <a:r>
              <a:rPr lang="it-IT" altLang="it-IT" b="1" i="1" dirty="0" smtClean="0">
                <a:solidFill>
                  <a:srgbClr val="C00000"/>
                </a:solidFill>
                <a:effectLst>
                  <a:outerShdw blurRad="38100" dist="38100" dir="2700000" algn="tl">
                    <a:srgbClr val="000000">
                      <a:alpha val="43137"/>
                    </a:srgbClr>
                  </a:outerShdw>
                </a:effectLst>
              </a:rPr>
              <a:t>I+G=S+T</a:t>
            </a:r>
            <a:r>
              <a:rPr lang="it-IT" altLang="it-IT" dirty="0" smtClean="0"/>
              <a:t>)</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38476563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8C7321E-C15F-4507-8A66-7F66BE8BF8CA}" type="slidenum">
              <a:rPr lang="it-IT" altLang="it-IT" sz="1400"/>
              <a:pPr eaLnBrk="1" hangingPunct="1"/>
              <a:t>46</a:t>
            </a:fld>
            <a:endParaRPr lang="it-IT" altLang="it-IT" sz="1400"/>
          </a:p>
        </p:txBody>
      </p:sp>
      <p:sp>
        <p:nvSpPr>
          <p:cNvPr id="30722" name="Rectangle 2"/>
          <p:cNvSpPr>
            <a:spLocks noGrp="1" noChangeArrowheads="1"/>
          </p:cNvSpPr>
          <p:nvPr>
            <p:ph type="title"/>
          </p:nvPr>
        </p:nvSpPr>
        <p:spPr/>
        <p:txBody>
          <a:bodyPr>
            <a:normAutofit fontScale="90000"/>
          </a:bodyPr>
          <a:lstStyle/>
          <a:p>
            <a:pPr eaLnBrk="1" hangingPunct="1">
              <a:defRPr/>
            </a:pPr>
            <a:r>
              <a:rPr lang="it-IT" dirty="0" smtClean="0"/>
              <a:t>Il messaggio di Keynes</a:t>
            </a:r>
          </a:p>
        </p:txBody>
      </p:sp>
      <p:sp>
        <p:nvSpPr>
          <p:cNvPr id="30723" name="Rectangle 3"/>
          <p:cNvSpPr>
            <a:spLocks noGrp="1" noChangeArrowheads="1"/>
          </p:cNvSpPr>
          <p:nvPr>
            <p:ph type="body" idx="1"/>
          </p:nvPr>
        </p:nvSpPr>
        <p:spPr/>
        <p:txBody>
          <a:bodyPr>
            <a:noAutofit/>
          </a:bodyPr>
          <a:lstStyle/>
          <a:p>
            <a:pPr eaLnBrk="1" hangingPunct="1"/>
            <a:r>
              <a:rPr lang="it-IT" altLang="it-IT" sz="2000" dirty="0" smtClean="0"/>
              <a:t>Attraverso l’intervento di politica economica il sistema capitalistico raggiunge la piena occupazione: lo stato ha il compito di stimolare l’attività produttiva, mentre l’allocazione delle risorse resta compito del mercato</a:t>
            </a:r>
          </a:p>
          <a:p>
            <a:pPr eaLnBrk="1" hangingPunct="1"/>
            <a:r>
              <a:rPr lang="it-IT" altLang="it-IT" sz="2000" dirty="0" smtClean="0"/>
              <a:t>Per Keynes non si tratta di superare il capitalismo, ma di farlo funzionare in modo che siano effettivamente superati i disequilibri sociali (</a:t>
            </a:r>
            <a:r>
              <a:rPr lang="it-IT" altLang="it-IT" sz="2000" b="1" dirty="0" smtClean="0">
                <a:solidFill>
                  <a:srgbClr val="C00000"/>
                </a:solidFill>
                <a:effectLst>
                  <a:outerShdw blurRad="38100" dist="38100" dir="2700000" algn="tl">
                    <a:srgbClr val="000000">
                      <a:alpha val="43137"/>
                    </a:srgbClr>
                  </a:outerShdw>
                </a:effectLst>
              </a:rPr>
              <a:t>disoccupazione</a:t>
            </a:r>
            <a:r>
              <a:rPr lang="it-IT" altLang="it-IT" sz="2000" dirty="0" smtClean="0"/>
              <a:t> e </a:t>
            </a:r>
            <a:r>
              <a:rPr lang="it-IT" altLang="it-IT" sz="2000" b="1" dirty="0" smtClean="0">
                <a:solidFill>
                  <a:srgbClr val="C00000"/>
                </a:solidFill>
                <a:effectLst>
                  <a:outerShdw blurRad="38100" dist="38100" dir="2700000" algn="tl">
                    <a:srgbClr val="000000">
                      <a:alpha val="43137"/>
                    </a:srgbClr>
                  </a:outerShdw>
                </a:effectLst>
              </a:rPr>
              <a:t>distribuzione </a:t>
            </a:r>
            <a:r>
              <a:rPr lang="it-IT" altLang="it-IT" sz="2000" b="1" dirty="0" smtClean="0">
                <a:solidFill>
                  <a:srgbClr val="C00000"/>
                </a:solidFill>
                <a:effectLst>
                  <a:outerShdw blurRad="38100" dist="38100" dir="2700000" algn="tl">
                    <a:srgbClr val="000000">
                      <a:alpha val="43137"/>
                    </a:srgbClr>
                  </a:outerShdw>
                </a:effectLst>
              </a:rPr>
              <a:t>diseguale</a:t>
            </a:r>
            <a:r>
              <a:rPr lang="it-IT" altLang="it-IT" sz="2000" b="1" dirty="0" smtClean="0">
                <a:solidFill>
                  <a:srgbClr val="C00000"/>
                </a:solidFill>
                <a:effectLst>
                  <a:outerShdw blurRad="38100" dist="38100" dir="2700000" algn="tl">
                    <a:srgbClr val="000000">
                      <a:alpha val="43137"/>
                    </a:srgbClr>
                  </a:outerShdw>
                </a:effectLst>
              </a:rPr>
              <a:t> </a:t>
            </a:r>
            <a:r>
              <a:rPr lang="it-IT" altLang="it-IT" sz="2000" b="1" dirty="0" smtClean="0">
                <a:solidFill>
                  <a:srgbClr val="C00000"/>
                </a:solidFill>
                <a:effectLst>
                  <a:outerShdw blurRad="38100" dist="38100" dir="2700000" algn="tl">
                    <a:srgbClr val="000000">
                      <a:alpha val="43137"/>
                    </a:srgbClr>
                  </a:outerShdw>
                </a:effectLst>
              </a:rPr>
              <a:t>del </a:t>
            </a:r>
            <a:r>
              <a:rPr lang="it-IT" altLang="it-IT" sz="2000" b="1" dirty="0" smtClean="0">
                <a:solidFill>
                  <a:srgbClr val="C00000"/>
                </a:solidFill>
                <a:effectLst>
                  <a:outerShdw blurRad="38100" dist="38100" dir="2700000" algn="tl">
                    <a:srgbClr val="000000">
                      <a:alpha val="43137"/>
                    </a:srgbClr>
                  </a:outerShdw>
                </a:effectLst>
              </a:rPr>
              <a:t>reddito</a:t>
            </a:r>
            <a:r>
              <a:rPr lang="it-IT" altLang="it-IT" sz="2000" dirty="0" smtClean="0"/>
              <a:t>)</a:t>
            </a:r>
          </a:p>
          <a:p>
            <a:r>
              <a:rPr lang="it-IT" sz="2400" dirty="0"/>
              <a:t>«Il capitalismo non è intelligente, non è bello, non è giusto, non è virtuoso e non mantiene le promesse. In breve, non ci piace e stiamo cominciando a disprezzarlo. Ma quando ci chiediamo cosa mettere al suo posto, restiamo estremamente perplessi.»</a:t>
            </a:r>
            <a:endParaRPr lang="it-IT" altLang="it-IT" sz="2000" dirty="0" smtClean="0"/>
          </a:p>
          <a:p>
            <a:pPr eaLnBrk="1" hangingPunct="1"/>
            <a:endParaRPr lang="it-IT" altLang="it-IT" sz="2400" dirty="0" smtClean="0"/>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9057852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b="0" kern="10" dirty="0">
                <a:ln w="9525">
                  <a:solidFill>
                    <a:srgbClr val="000000"/>
                  </a:solidFill>
                  <a:round/>
                  <a:headEnd/>
                  <a:tailEnd/>
                </a:ln>
                <a:latin typeface="Arial Black" panose="020B0A04020102020204" pitchFamily="34" charset="0"/>
              </a:rPr>
              <a:t>Il </a:t>
            </a:r>
            <a:r>
              <a:rPr lang="it-IT" b="0" kern="10" dirty="0" err="1">
                <a:ln w="9525">
                  <a:solidFill>
                    <a:srgbClr val="000000"/>
                  </a:solidFill>
                  <a:round/>
                  <a:headEnd/>
                  <a:tailEnd/>
                </a:ln>
                <a:latin typeface="Arial Black" panose="020B0A04020102020204" pitchFamily="34" charset="0"/>
              </a:rPr>
              <a:t>Bloomsbury</a:t>
            </a:r>
            <a:r>
              <a:rPr lang="it-IT" b="0" kern="10" dirty="0">
                <a:ln w="9525">
                  <a:solidFill>
                    <a:srgbClr val="000000"/>
                  </a:solidFill>
                  <a:round/>
                  <a:headEnd/>
                  <a:tailEnd/>
                </a:ln>
                <a:latin typeface="Arial Black" panose="020B0A04020102020204" pitchFamily="34" charset="0"/>
              </a:rPr>
              <a:t> </a:t>
            </a:r>
            <a:r>
              <a:rPr lang="it-IT" b="0" kern="10" dirty="0" smtClean="0">
                <a:ln w="9525">
                  <a:solidFill>
                    <a:srgbClr val="000000"/>
                  </a:solidFill>
                  <a:round/>
                  <a:headEnd/>
                  <a:tailEnd/>
                </a:ln>
                <a:latin typeface="Arial Black" panose="020B0A04020102020204" pitchFamily="34" charset="0"/>
              </a:rPr>
              <a:t>Group</a:t>
            </a:r>
            <a:endParaRPr lang="it-IT" b="0" dirty="0"/>
          </a:p>
        </p:txBody>
      </p:sp>
      <p:sp>
        <p:nvSpPr>
          <p:cNvPr id="5" name="Segnaposto contenuto 4"/>
          <p:cNvSpPr>
            <a:spLocks noGrp="1"/>
          </p:cNvSpPr>
          <p:nvPr>
            <p:ph idx="1"/>
          </p:nvPr>
        </p:nvSpPr>
        <p:spPr/>
        <p:txBody>
          <a:bodyPr>
            <a:normAutofit fontScale="62500" lnSpcReduction="20000"/>
          </a:bodyPr>
          <a:lstStyle/>
          <a:p>
            <a:r>
              <a:rPr lang="it-IT" altLang="it-IT" dirty="0"/>
              <a:t>Circolo di intellettuali (Virginia Woolf, Lytton </a:t>
            </a:r>
            <a:r>
              <a:rPr lang="it-IT" altLang="it-IT" dirty="0" err="1"/>
              <a:t>Strachey</a:t>
            </a:r>
            <a:r>
              <a:rPr lang="it-IT" altLang="it-IT" dirty="0"/>
              <a:t> ecc.)</a:t>
            </a:r>
          </a:p>
          <a:p>
            <a:r>
              <a:rPr lang="it-IT" altLang="it-IT" dirty="0"/>
              <a:t>Stile di </a:t>
            </a:r>
            <a:r>
              <a:rPr lang="it-IT" altLang="it-IT" dirty="0" err="1"/>
              <a:t>Bloomsbury</a:t>
            </a:r>
            <a:r>
              <a:rPr lang="it-IT" altLang="it-IT" dirty="0"/>
              <a:t>: sincerità nei rapporti, passione per letteratura e arti visive, condanna della politica e delle convenzioni sessuali come monumenti dell’ipocrisia vittoriana, elitarismo intellettuale, ateismo, fuga dall’ascetismo, pacifismo. Cenacolo culturale e non accademico.</a:t>
            </a:r>
          </a:p>
          <a:p>
            <a:endParaRPr lang="it-IT" altLang="it-IT" sz="800" dirty="0"/>
          </a:p>
          <a:p>
            <a:r>
              <a:rPr lang="it-IT" altLang="it-IT" dirty="0"/>
              <a:t>Influenza di Moore: il problema centrale non è “che cosa fare”, ma “che cosa è buono”. Ricerca razionale delle relazioni sociali, dei valori morali ed estetici da condividere. Impressione di un mondo nuovo da costruire liberandosi dai pregiudizi: nuovo illuminismo.</a:t>
            </a:r>
          </a:p>
          <a:p>
            <a:endParaRPr lang="it-IT" altLang="it-IT" sz="800" dirty="0"/>
          </a:p>
          <a:p>
            <a:r>
              <a:rPr lang="it-IT" altLang="it-IT" dirty="0" err="1"/>
              <a:t>Maynard</a:t>
            </a:r>
            <a:r>
              <a:rPr lang="it-IT" altLang="it-IT" dirty="0"/>
              <a:t> Keynes finanzia importanti iniziative culturali e artistiche e fa da </a:t>
            </a:r>
            <a:r>
              <a:rPr lang="it-IT" altLang="it-IT" b="1" i="1" dirty="0">
                <a:solidFill>
                  <a:srgbClr val="C00000"/>
                </a:solidFill>
                <a:effectLst>
                  <a:outerShdw blurRad="38100" dist="38100" dir="2700000" algn="tl">
                    <a:srgbClr val="000000">
                      <a:alpha val="43137"/>
                    </a:srgbClr>
                  </a:outerShdw>
                </a:effectLst>
              </a:rPr>
              <a:t>fund </a:t>
            </a:r>
            <a:r>
              <a:rPr lang="it-IT" altLang="it-IT" b="1" i="1" dirty="0" err="1">
                <a:solidFill>
                  <a:srgbClr val="C00000"/>
                </a:solidFill>
                <a:effectLst>
                  <a:outerShdw blurRad="38100" dist="38100" dir="2700000" algn="tl">
                    <a:srgbClr val="000000">
                      <a:alpha val="43137"/>
                    </a:srgbClr>
                  </a:outerShdw>
                </a:effectLst>
              </a:rPr>
              <a:t>raiser</a:t>
            </a:r>
            <a:r>
              <a:rPr lang="it-IT" altLang="it-IT" dirty="0"/>
              <a:t>.</a:t>
            </a:r>
          </a:p>
          <a:p>
            <a:endParaRPr lang="it-IT" altLang="it-IT" sz="800" dirty="0"/>
          </a:p>
          <a:p>
            <a:r>
              <a:rPr lang="it-IT" altLang="it-IT" dirty="0"/>
              <a:t>5 nov. 1910 Roger </a:t>
            </a:r>
            <a:r>
              <a:rPr lang="it-IT" altLang="it-IT" dirty="0" err="1"/>
              <a:t>Fry</a:t>
            </a:r>
            <a:r>
              <a:rPr lang="it-IT" altLang="it-IT" dirty="0"/>
              <a:t> organizza </a:t>
            </a:r>
            <a:r>
              <a:rPr lang="it-IT" altLang="it-IT" dirty="0" smtClean="0"/>
              <a:t>la </a:t>
            </a:r>
            <a:r>
              <a:rPr lang="it-IT" altLang="it-IT" dirty="0"/>
              <a:t>mostra </a:t>
            </a:r>
            <a:r>
              <a:rPr lang="it-IT" altLang="it-IT" b="1" i="1" dirty="0">
                <a:solidFill>
                  <a:srgbClr val="C00000"/>
                </a:solidFill>
                <a:effectLst>
                  <a:outerShdw blurRad="38100" dist="38100" dir="2700000" algn="tl">
                    <a:srgbClr val="000000">
                      <a:alpha val="43137"/>
                    </a:srgbClr>
                  </a:outerShdw>
                </a:effectLst>
              </a:rPr>
              <a:t>Manet e i postimpressionisti</a:t>
            </a:r>
            <a:r>
              <a:rPr lang="it-IT" altLang="it-IT" dirty="0"/>
              <a:t>.</a:t>
            </a:r>
          </a:p>
          <a:p>
            <a:endParaRPr lang="it-IT" dirty="0"/>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5</a:t>
            </a:fld>
            <a:endParaRPr lang="it-IT" dirty="0"/>
          </a:p>
        </p:txBody>
      </p:sp>
    </p:spTree>
    <p:extLst>
      <p:ext uri="{BB962C8B-B14F-4D97-AF65-F5344CB8AC3E}">
        <p14:creationId xmlns:p14="http://schemas.microsoft.com/office/powerpoint/2010/main" val="255456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Autofit/>
          </a:bodyPr>
          <a:lstStyle/>
          <a:p>
            <a:r>
              <a:rPr lang="it-IT" sz="3600" dirty="0" smtClean="0"/>
              <a:t>La scuola di </a:t>
            </a:r>
            <a:r>
              <a:rPr lang="it-IT" sz="3600" dirty="0"/>
              <a:t>C</a:t>
            </a:r>
            <a:r>
              <a:rPr lang="it-IT" sz="3600" dirty="0" smtClean="0"/>
              <a:t>ambridge in economia</a:t>
            </a:r>
            <a:endParaRPr lang="it-IT" sz="3600" dirty="0"/>
          </a:p>
        </p:txBody>
      </p:sp>
      <p:sp>
        <p:nvSpPr>
          <p:cNvPr id="5" name="Segnaposto contenuto 4"/>
          <p:cNvSpPr>
            <a:spLocks noGrp="1"/>
          </p:cNvSpPr>
          <p:nvPr>
            <p:ph idx="1"/>
          </p:nvPr>
        </p:nvSpPr>
        <p:spPr/>
        <p:txBody>
          <a:bodyPr>
            <a:normAutofit fontScale="70000" lnSpcReduction="20000"/>
          </a:bodyPr>
          <a:lstStyle/>
          <a:p>
            <a:r>
              <a:rPr lang="it-IT" altLang="it-IT" dirty="0"/>
              <a:t>Nel 1905 Marshall aiuta </a:t>
            </a:r>
            <a:r>
              <a:rPr lang="it-IT" altLang="it-IT" dirty="0" err="1"/>
              <a:t>Maynard</a:t>
            </a:r>
            <a:r>
              <a:rPr lang="it-IT" altLang="it-IT" dirty="0"/>
              <a:t> a preparare il concorso per il </a:t>
            </a:r>
            <a:r>
              <a:rPr lang="it-IT" altLang="it-IT" b="1" i="1" dirty="0" err="1">
                <a:solidFill>
                  <a:srgbClr val="C00000"/>
                </a:solidFill>
              </a:rPr>
              <a:t>Civil</a:t>
            </a:r>
            <a:r>
              <a:rPr lang="it-IT" altLang="it-IT" b="1" i="1" dirty="0">
                <a:solidFill>
                  <a:srgbClr val="C00000"/>
                </a:solidFill>
              </a:rPr>
              <a:t> service</a:t>
            </a:r>
            <a:r>
              <a:rPr lang="it-IT" altLang="it-IT" dirty="0"/>
              <a:t>. Lo incoraggia allo studio dell’economia. Nel 1908 gli offre una </a:t>
            </a:r>
            <a:r>
              <a:rPr lang="it-IT" altLang="it-IT" b="1" i="1" dirty="0" err="1">
                <a:solidFill>
                  <a:srgbClr val="C00000"/>
                </a:solidFill>
                <a:effectLst>
                  <a:outerShdw blurRad="38100" dist="38100" dir="2700000" algn="tl">
                    <a:srgbClr val="000000">
                      <a:alpha val="43137"/>
                    </a:srgbClr>
                  </a:outerShdw>
                </a:effectLst>
              </a:rPr>
              <a:t>lectureship</a:t>
            </a:r>
            <a:r>
              <a:rPr lang="it-IT" altLang="it-IT" dirty="0"/>
              <a:t> su questioni monetarie</a:t>
            </a:r>
            <a:r>
              <a:rPr lang="it-IT" altLang="it-IT" dirty="0" smtClean="0"/>
              <a:t>.</a:t>
            </a:r>
            <a:endParaRPr lang="it-IT" altLang="it-IT" dirty="0"/>
          </a:p>
          <a:p>
            <a:r>
              <a:rPr lang="it-IT" altLang="it-IT" dirty="0"/>
              <a:t>L’economia di Marshall e della “scuola di Cambridge”:</a:t>
            </a:r>
          </a:p>
          <a:p>
            <a:pPr>
              <a:buFont typeface="Arial" panose="020B0604020202020204" pitchFamily="34" charset="0"/>
              <a:buChar char="•"/>
            </a:pPr>
            <a:r>
              <a:rPr lang="it-IT" altLang="it-IT" dirty="0" smtClean="0"/>
              <a:t>1. Simpatia </a:t>
            </a:r>
            <a:r>
              <a:rPr lang="it-IT" altLang="it-IT" dirty="0"/>
              <a:t>per il senso comune e il linguaggio </a:t>
            </a:r>
            <a:r>
              <a:rPr lang="it-IT" altLang="it-IT" dirty="0" smtClean="0"/>
              <a:t>ordinario</a:t>
            </a:r>
            <a:endParaRPr lang="it-IT" altLang="it-IT" dirty="0"/>
          </a:p>
          <a:p>
            <a:r>
              <a:rPr lang="it-IT" altLang="it-IT" dirty="0"/>
              <a:t>2. Scienza come chiarificazione degli usi linguistici e del patrimonio storico di conoscenze. Sfiducia per costruzioni teoriche rigorose ma scarsamente realistiche</a:t>
            </a:r>
            <a:r>
              <a:rPr lang="it-IT" altLang="it-IT" dirty="0" smtClean="0"/>
              <a:t>.</a:t>
            </a:r>
            <a:endParaRPr lang="it-IT" altLang="it-IT" dirty="0"/>
          </a:p>
          <a:p>
            <a:r>
              <a:rPr lang="it-IT" altLang="it-IT" dirty="0"/>
              <a:t>3. Funzione pratica e non solo teoretica dell’economista. Non solo interpreta il mondo, ma lo forgia</a:t>
            </a:r>
            <a:r>
              <a:rPr lang="it-IT" altLang="it-IT" dirty="0" smtClean="0"/>
              <a:t>.</a:t>
            </a:r>
            <a:endParaRPr lang="it-IT" altLang="it-IT" dirty="0"/>
          </a:p>
          <a:p>
            <a:r>
              <a:rPr lang="it-IT" altLang="it-IT" dirty="0"/>
              <a:t>4. Doti dell’economista: realismo e intuizione. Scetticismo verso l’impiego della matematica. Preferenza per catene logiche “brevi” e controllabili con i dati reali. Il comportamento umano e la società sono complessi e scarsamente formalizzabili.</a:t>
            </a:r>
          </a:p>
        </p:txBody>
      </p:sp>
      <p:sp>
        <p:nvSpPr>
          <p:cNvPr id="3" name="Segnaposto piè di pagina 2"/>
          <p:cNvSpPr>
            <a:spLocks noGrp="1"/>
          </p:cNvSpPr>
          <p:nvPr>
            <p:ph type="ftr" sz="quarter" idx="11"/>
          </p:nvPr>
        </p:nvSpPr>
        <p:spPr/>
        <p:txBody>
          <a:bodyPr/>
          <a:lstStyle/>
          <a:p>
            <a:r>
              <a:rPr lang="en-US" smtClean="0"/>
              <a:t>Jhon Maynard Keynes</a:t>
            </a:r>
            <a:endParaRPr lang="it-IT" dirty="0"/>
          </a:p>
        </p:txBody>
      </p:sp>
      <p:sp>
        <p:nvSpPr>
          <p:cNvPr id="6" name="Segnaposto numero diapositiva 5"/>
          <p:cNvSpPr>
            <a:spLocks noGrp="1"/>
          </p:cNvSpPr>
          <p:nvPr>
            <p:ph type="sldNum" sz="quarter" idx="12"/>
          </p:nvPr>
        </p:nvSpPr>
        <p:spPr/>
        <p:txBody>
          <a:bodyPr/>
          <a:lstStyle/>
          <a:p>
            <a:fld id="{65A5D2F2-A109-7144-80E6-3AAACABD5BA2}" type="slidenum">
              <a:rPr lang="it-IT" smtClean="0"/>
              <a:pPr/>
              <a:t>6</a:t>
            </a:fld>
            <a:endParaRPr lang="it-IT" dirty="0"/>
          </a:p>
        </p:txBody>
      </p:sp>
    </p:spTree>
    <p:extLst>
      <p:ext uri="{BB962C8B-B14F-4D97-AF65-F5344CB8AC3E}">
        <p14:creationId xmlns:p14="http://schemas.microsoft.com/office/powerpoint/2010/main" val="287935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A6EFD9D-1E4F-434E-8600-B62BAD7AA2E7}" type="slidenum">
              <a:rPr lang="it-IT" altLang="it-IT" sz="1400"/>
              <a:pPr eaLnBrk="1" hangingPunct="1"/>
              <a:t>7</a:t>
            </a:fld>
            <a:endParaRPr lang="it-IT" altLang="it-IT" sz="1400"/>
          </a:p>
        </p:txBody>
      </p:sp>
      <p:sp>
        <p:nvSpPr>
          <p:cNvPr id="7170" name="Rectangle 2"/>
          <p:cNvSpPr>
            <a:spLocks noGrp="1" noChangeArrowheads="1"/>
          </p:cNvSpPr>
          <p:nvPr>
            <p:ph type="title"/>
          </p:nvPr>
        </p:nvSpPr>
        <p:spPr/>
        <p:txBody>
          <a:bodyPr>
            <a:normAutofit fontScale="90000"/>
          </a:bodyPr>
          <a:lstStyle/>
          <a:p>
            <a:pPr eaLnBrk="1" hangingPunct="1">
              <a:defRPr/>
            </a:pPr>
            <a:r>
              <a:rPr lang="it-IT" dirty="0" smtClean="0"/>
              <a:t>Incertezza</a:t>
            </a:r>
          </a:p>
        </p:txBody>
      </p:sp>
      <p:sp>
        <p:nvSpPr>
          <p:cNvPr id="7171" name="Rectangle 3"/>
          <p:cNvSpPr>
            <a:spLocks noGrp="1" noChangeArrowheads="1"/>
          </p:cNvSpPr>
          <p:nvPr>
            <p:ph type="body" idx="1"/>
          </p:nvPr>
        </p:nvSpPr>
        <p:spPr/>
        <p:txBody>
          <a:bodyPr/>
          <a:lstStyle/>
          <a:p>
            <a:pPr eaLnBrk="1" hangingPunct="1">
              <a:lnSpc>
                <a:spcPct val="90000"/>
              </a:lnSpc>
              <a:defRPr/>
            </a:pPr>
            <a:r>
              <a:rPr lang="it-IT" sz="2800" b="1" i="1" dirty="0" smtClean="0">
                <a:solidFill>
                  <a:srgbClr val="C00000"/>
                </a:solidFill>
                <a:effectLst>
                  <a:outerShdw blurRad="38100" dist="38100" dir="2700000" algn="tl">
                    <a:srgbClr val="000000">
                      <a:alpha val="43137"/>
                    </a:srgbClr>
                  </a:outerShdw>
                </a:effectLst>
              </a:rPr>
              <a:t>Trattato sulla probabilità</a:t>
            </a:r>
            <a:r>
              <a:rPr lang="it-IT" sz="2800" b="1" dirty="0" smtClean="0">
                <a:solidFill>
                  <a:srgbClr val="C00000"/>
                </a:solidFill>
                <a:effectLst>
                  <a:outerShdw blurRad="38100" dist="38100" dir="2700000" algn="tl">
                    <a:srgbClr val="000000">
                      <a:alpha val="43137"/>
                    </a:srgbClr>
                  </a:outerShdw>
                </a:effectLst>
              </a:rPr>
              <a:t> </a:t>
            </a:r>
            <a:r>
              <a:rPr lang="it-IT" sz="2800" dirty="0" smtClean="0"/>
              <a:t>(1921)</a:t>
            </a:r>
            <a:endParaRPr lang="it-IT" sz="2800" i="1" dirty="0" smtClean="0"/>
          </a:p>
          <a:p>
            <a:pPr eaLnBrk="1" hangingPunct="1">
              <a:lnSpc>
                <a:spcPct val="90000"/>
              </a:lnSpc>
              <a:defRPr/>
            </a:pPr>
            <a:r>
              <a:rPr lang="it-IT" sz="2800" dirty="0" smtClean="0"/>
              <a:t>Il futuro è incerto</a:t>
            </a:r>
          </a:p>
          <a:p>
            <a:pPr lvl="1" eaLnBrk="1" hangingPunct="1">
              <a:lnSpc>
                <a:spcPct val="90000"/>
              </a:lnSpc>
              <a:defRPr/>
            </a:pPr>
            <a:r>
              <a:rPr lang="it-IT" sz="2400" dirty="0" smtClean="0"/>
              <a:t>L’incertezza è sostanziale</a:t>
            </a:r>
          </a:p>
          <a:p>
            <a:pPr lvl="1" eaLnBrk="1" hangingPunct="1">
              <a:lnSpc>
                <a:spcPct val="90000"/>
              </a:lnSpc>
              <a:defRPr/>
            </a:pPr>
            <a:r>
              <a:rPr lang="it-IT" sz="2400" dirty="0" smtClean="0"/>
              <a:t>Non siamo in grado, in alcune situazioni, nemmeno di prevedere tutti gli eventi che potrebbero verificarsi, né la loro probabilità</a:t>
            </a:r>
          </a:p>
          <a:p>
            <a:pPr lvl="1" eaLnBrk="1" hangingPunct="1">
              <a:lnSpc>
                <a:spcPct val="90000"/>
              </a:lnSpc>
              <a:defRPr/>
            </a:pPr>
            <a:r>
              <a:rPr lang="it-IT" sz="2400" dirty="0" smtClean="0"/>
              <a:t>Gli investimenti sono scommesse sul futuro</a:t>
            </a:r>
          </a:p>
          <a:p>
            <a:pPr lvl="1" eaLnBrk="1" hangingPunct="1">
              <a:lnSpc>
                <a:spcPct val="90000"/>
              </a:lnSpc>
              <a:defRPr/>
            </a:pPr>
            <a:r>
              <a:rPr lang="it-IT" sz="2400" dirty="0" smtClean="0"/>
              <a:t>Dipendono più da “spontaneo ottimismo” che da un calcolo matematico</a:t>
            </a:r>
          </a:p>
          <a:p>
            <a:pPr lvl="1" eaLnBrk="1" hangingPunct="1">
              <a:lnSpc>
                <a:spcPct val="90000"/>
              </a:lnSpc>
              <a:defRPr/>
            </a:pPr>
            <a:r>
              <a:rPr lang="it-IT" sz="2400" dirty="0" smtClean="0"/>
              <a:t>Gli investimenti dipendono dagli “</a:t>
            </a:r>
            <a:r>
              <a:rPr lang="it-IT" sz="2400" b="1" dirty="0" err="1" smtClean="0">
                <a:solidFill>
                  <a:srgbClr val="C00000"/>
                </a:solidFill>
                <a:effectLst>
                  <a:outerShdw blurRad="38100" dist="38100" dir="2700000" algn="tl">
                    <a:srgbClr val="000000"/>
                  </a:outerShdw>
                </a:effectLst>
              </a:rPr>
              <a:t>animal</a:t>
            </a:r>
            <a:r>
              <a:rPr lang="it-IT" sz="2400" b="1" dirty="0" smtClean="0">
                <a:solidFill>
                  <a:srgbClr val="C00000"/>
                </a:solidFill>
                <a:effectLst>
                  <a:outerShdw blurRad="38100" dist="38100" dir="2700000" algn="tl">
                    <a:srgbClr val="000000"/>
                  </a:outerShdw>
                </a:effectLst>
              </a:rPr>
              <a:t> </a:t>
            </a:r>
            <a:r>
              <a:rPr lang="it-IT" sz="2400" b="1" dirty="0" err="1" smtClean="0">
                <a:solidFill>
                  <a:srgbClr val="C00000"/>
                </a:solidFill>
                <a:effectLst>
                  <a:outerShdw blurRad="38100" dist="38100" dir="2700000" algn="tl">
                    <a:srgbClr val="000000"/>
                  </a:outerShdw>
                </a:effectLst>
              </a:rPr>
              <a:t>spirits</a:t>
            </a:r>
            <a:r>
              <a:rPr lang="it-IT" sz="2400" dirty="0" smtClean="0"/>
              <a:t>”</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62666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fade">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fade">
                                      <p:cBhvr>
                                        <p:cTn id="17" dur="500"/>
                                        <p:tgtEl>
                                          <p:spTgt spid="7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fade">
                                      <p:cBhvr>
                                        <p:cTn id="22" dur="500"/>
                                        <p:tgtEl>
                                          <p:spTgt spid="71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Effect transition="in" filter="fade">
                                      <p:cBhvr>
                                        <p:cTn id="27" dur="500"/>
                                        <p:tgtEl>
                                          <p:spTgt spid="71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71">
                                            <p:txEl>
                                              <p:pRg st="5" end="5"/>
                                            </p:txEl>
                                          </p:spTgt>
                                        </p:tgtEl>
                                        <p:attrNameLst>
                                          <p:attrName>style.visibility</p:attrName>
                                        </p:attrNameLst>
                                      </p:cBhvr>
                                      <p:to>
                                        <p:strVal val="visible"/>
                                      </p:to>
                                    </p:set>
                                    <p:animEffect transition="in" filter="fade">
                                      <p:cBhvr>
                                        <p:cTn id="32" dur="500"/>
                                        <p:tgtEl>
                                          <p:spTgt spid="717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71">
                                            <p:txEl>
                                              <p:pRg st="6" end="6"/>
                                            </p:txEl>
                                          </p:spTgt>
                                        </p:tgtEl>
                                        <p:attrNameLst>
                                          <p:attrName>style.visibility</p:attrName>
                                        </p:attrNameLst>
                                      </p:cBhvr>
                                      <p:to>
                                        <p:strVal val="visible"/>
                                      </p:to>
                                    </p:set>
                                    <p:animEffect transition="in" filter="fade">
                                      <p:cBhvr>
                                        <p:cTn id="37" dur="500"/>
                                        <p:tgtEl>
                                          <p:spTgt spid="71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Incertezza</a:t>
            </a:r>
          </a:p>
        </p:txBody>
      </p:sp>
      <p:sp>
        <p:nvSpPr>
          <p:cNvPr id="3" name="Segnaposto contenuto 2"/>
          <p:cNvSpPr>
            <a:spLocks noGrp="1"/>
          </p:cNvSpPr>
          <p:nvPr>
            <p:ph idx="1"/>
          </p:nvPr>
        </p:nvSpPr>
        <p:spPr/>
        <p:txBody>
          <a:bodyPr>
            <a:normAutofit fontScale="77500" lnSpcReduction="20000"/>
          </a:bodyPr>
          <a:lstStyle/>
          <a:p>
            <a:pPr>
              <a:lnSpc>
                <a:spcPct val="90000"/>
              </a:lnSpc>
              <a:defRPr/>
            </a:pPr>
            <a:r>
              <a:rPr lang="it-IT" sz="2800" b="1" i="1" dirty="0">
                <a:solidFill>
                  <a:srgbClr val="C00000"/>
                </a:solidFill>
                <a:effectLst>
                  <a:outerShdw blurRad="38100" dist="38100" dir="2700000" algn="tl">
                    <a:srgbClr val="000000">
                      <a:alpha val="43137"/>
                    </a:srgbClr>
                  </a:outerShdw>
                </a:effectLst>
              </a:rPr>
              <a:t>Trattato sulla probabilità</a:t>
            </a:r>
            <a:r>
              <a:rPr lang="it-IT" sz="2800" b="1" dirty="0">
                <a:solidFill>
                  <a:srgbClr val="C00000"/>
                </a:solidFill>
                <a:effectLst>
                  <a:outerShdw blurRad="38100" dist="38100" dir="2700000" algn="tl">
                    <a:srgbClr val="000000">
                      <a:alpha val="43137"/>
                    </a:srgbClr>
                  </a:outerShdw>
                </a:effectLst>
              </a:rPr>
              <a:t> </a:t>
            </a:r>
            <a:r>
              <a:rPr lang="it-IT" sz="2800" dirty="0"/>
              <a:t>(1921)</a:t>
            </a:r>
            <a:endParaRPr lang="it-IT" sz="2800" i="1" dirty="0"/>
          </a:p>
          <a:p>
            <a:pPr>
              <a:lnSpc>
                <a:spcPct val="90000"/>
              </a:lnSpc>
              <a:defRPr/>
            </a:pPr>
            <a:r>
              <a:rPr lang="it-IT" sz="2800" dirty="0"/>
              <a:t>Il futuro è incerto</a:t>
            </a:r>
          </a:p>
          <a:p>
            <a:pPr lvl="1">
              <a:lnSpc>
                <a:spcPct val="90000"/>
              </a:lnSpc>
              <a:defRPr/>
            </a:pPr>
            <a:r>
              <a:rPr lang="it-IT" sz="2400" b="1" dirty="0">
                <a:solidFill>
                  <a:srgbClr val="C00000"/>
                </a:solidFill>
                <a:effectLst>
                  <a:outerShdw blurRad="38100" dist="38100" dir="2700000" algn="tl">
                    <a:srgbClr val="000000">
                      <a:alpha val="43137"/>
                    </a:srgbClr>
                  </a:outerShdw>
                </a:effectLst>
              </a:rPr>
              <a:t>L’incertezza è sostanziale</a:t>
            </a:r>
          </a:p>
          <a:p>
            <a:r>
              <a:rPr lang="it-IT" altLang="it-IT" dirty="0"/>
              <a:t>Alcune volte </a:t>
            </a:r>
            <a:r>
              <a:rPr lang="it-IT" altLang="it-IT" dirty="0" smtClean="0"/>
              <a:t>una </a:t>
            </a:r>
            <a:r>
              <a:rPr lang="it-IT" altLang="it-IT" dirty="0"/>
              <a:t>conoscenza anche probabilistica è impossibile: allora si deve ricorrere a </a:t>
            </a:r>
          </a:p>
          <a:p>
            <a:pPr lvl="1"/>
            <a:r>
              <a:rPr lang="it-IT" altLang="it-IT" dirty="0" smtClean="0"/>
              <a:t> </a:t>
            </a:r>
            <a:r>
              <a:rPr lang="it-IT" altLang="it-IT" b="1" dirty="0">
                <a:solidFill>
                  <a:srgbClr val="C00000"/>
                </a:solidFill>
                <a:effectLst>
                  <a:outerShdw blurRad="38100" dist="38100" dir="2700000" algn="tl">
                    <a:srgbClr val="000000">
                      <a:alpha val="43137"/>
                    </a:srgbClr>
                  </a:outerShdw>
                </a:effectLst>
              </a:rPr>
              <a:t>Capriccio</a:t>
            </a:r>
            <a:r>
              <a:rPr lang="it-IT" altLang="it-IT" dirty="0"/>
              <a:t> (prendere l’ombrello quando si esce)</a:t>
            </a:r>
          </a:p>
          <a:p>
            <a:pPr lvl="1">
              <a:buFontTx/>
              <a:buChar char="-"/>
            </a:pPr>
            <a:r>
              <a:rPr lang="it-IT" altLang="it-IT" dirty="0"/>
              <a:t> </a:t>
            </a:r>
            <a:r>
              <a:rPr lang="it-IT" altLang="it-IT" b="1" dirty="0">
                <a:solidFill>
                  <a:srgbClr val="C00000"/>
                </a:solidFill>
                <a:effectLst>
                  <a:outerShdw blurRad="38100" dist="38100" dir="2700000" algn="tl">
                    <a:srgbClr val="000000">
                      <a:alpha val="43137"/>
                    </a:srgbClr>
                  </a:outerShdw>
                </a:effectLst>
              </a:rPr>
              <a:t>Peso dell’argomento</a:t>
            </a:r>
            <a:r>
              <a:rPr lang="it-IT" altLang="it-IT" dirty="0"/>
              <a:t>: non altera la probabilità, ma la nostra fiducia.</a:t>
            </a:r>
          </a:p>
          <a:p>
            <a:pPr lvl="1">
              <a:buFontTx/>
              <a:buChar char="-"/>
            </a:pPr>
            <a:r>
              <a:rPr lang="it-IT" altLang="it-IT" dirty="0"/>
              <a:t> </a:t>
            </a:r>
            <a:r>
              <a:rPr lang="it-IT" altLang="it-IT" b="1" dirty="0">
                <a:solidFill>
                  <a:srgbClr val="C00000"/>
                </a:solidFill>
                <a:effectLst>
                  <a:outerShdw blurRad="38100" dist="38100" dir="2700000" algn="tl">
                    <a:srgbClr val="000000">
                      <a:alpha val="43137"/>
                    </a:srgbClr>
                  </a:outerShdw>
                </a:effectLst>
              </a:rPr>
              <a:t>Principio del rischio morale</a:t>
            </a:r>
            <a:r>
              <a:rPr lang="it-IT" altLang="it-IT" dirty="0"/>
              <a:t>: è più razionale puntare a un vantaggio minore ma accessibile cha a uno maggiore ma più rischioso, quando il peso probabilistico è lo stesso</a:t>
            </a:r>
            <a:r>
              <a:rPr lang="it-IT" altLang="it-IT" dirty="0" smtClean="0"/>
              <a:t>.</a:t>
            </a:r>
            <a:endParaRPr lang="it-IT" altLang="it-IT" sz="700" dirty="0">
              <a:solidFill>
                <a:srgbClr val="660066"/>
              </a:solidFill>
              <a:effectLst>
                <a:outerShdw blurRad="38100" dist="38100" dir="2700000" algn="tl">
                  <a:srgbClr val="000000"/>
                </a:outerShdw>
              </a:effectLst>
            </a:endParaRPr>
          </a:p>
          <a:p>
            <a:r>
              <a:rPr lang="it-IT" altLang="it-IT" b="1" dirty="0">
                <a:solidFill>
                  <a:srgbClr val="FF0000"/>
                </a:solidFill>
                <a:effectLst>
                  <a:outerShdw blurRad="38100" dist="38100" dir="2700000" algn="tl">
                    <a:srgbClr val="000000"/>
                  </a:outerShdw>
                </a:effectLst>
                <a:sym typeface="Wingdings" panose="05000000000000000000" pitchFamily="2" charset="2"/>
              </a:rPr>
              <a:t></a:t>
            </a:r>
            <a:r>
              <a:rPr lang="it-IT" altLang="it-IT" dirty="0">
                <a:solidFill>
                  <a:srgbClr val="660066"/>
                </a:solidFill>
                <a:effectLst>
                  <a:outerShdw blurRad="38100" dist="38100" dir="2700000" algn="tl">
                    <a:srgbClr val="000000"/>
                  </a:outerShdw>
                </a:effectLst>
                <a:sym typeface="Wingdings" panose="05000000000000000000" pitchFamily="2" charset="2"/>
              </a:rPr>
              <a:t> </a:t>
            </a:r>
            <a:r>
              <a:rPr lang="it-IT" altLang="it-IT" dirty="0"/>
              <a:t>Keynes fu il primo a porre l’</a:t>
            </a:r>
            <a:r>
              <a:rPr lang="it-IT" altLang="it-IT" b="1" dirty="0">
                <a:solidFill>
                  <a:srgbClr val="C00000"/>
                </a:solidFill>
                <a:effectLst>
                  <a:outerShdw blurRad="38100" dist="38100" dir="2700000" algn="tl">
                    <a:srgbClr val="000000">
                      <a:alpha val="43137"/>
                    </a:srgbClr>
                  </a:outerShdw>
                </a:effectLst>
              </a:rPr>
              <a:t>incertezza</a:t>
            </a:r>
            <a:r>
              <a:rPr lang="it-IT" altLang="it-IT" dirty="0"/>
              <a:t> al centro della </a:t>
            </a:r>
            <a:r>
              <a:rPr lang="it-IT" altLang="it-IT" b="1" dirty="0">
                <a:solidFill>
                  <a:srgbClr val="C00000"/>
                </a:solidFill>
                <a:effectLst>
                  <a:outerShdw blurRad="38100" dist="38100" dir="2700000" algn="tl">
                    <a:srgbClr val="000000">
                      <a:alpha val="43137"/>
                    </a:srgbClr>
                  </a:outerShdw>
                </a:effectLst>
              </a:rPr>
              <a:t>teoria </a:t>
            </a:r>
            <a:r>
              <a:rPr lang="it-IT" altLang="it-IT" b="1" dirty="0" smtClean="0">
                <a:solidFill>
                  <a:srgbClr val="C00000"/>
                </a:solidFill>
                <a:effectLst>
                  <a:outerShdw blurRad="38100" dist="38100" dir="2700000" algn="tl">
                    <a:srgbClr val="000000">
                      <a:alpha val="43137"/>
                    </a:srgbClr>
                  </a:outerShdw>
                </a:effectLst>
              </a:rPr>
              <a:t>economica</a:t>
            </a:r>
          </a:p>
          <a:p>
            <a:pPr lvl="1">
              <a:lnSpc>
                <a:spcPct val="90000"/>
              </a:lnSpc>
              <a:spcBef>
                <a:spcPct val="0"/>
              </a:spcBef>
              <a:buFontTx/>
              <a:buChar char="-"/>
              <a:defRPr/>
            </a:pPr>
            <a:r>
              <a:rPr lang="it-IT" sz="2400" b="1" dirty="0">
                <a:solidFill>
                  <a:srgbClr val="C00000"/>
                </a:solidFill>
                <a:effectLst>
                  <a:outerShdw blurRad="38100" dist="38100" dir="2700000" algn="tl">
                    <a:srgbClr val="000000"/>
                  </a:outerShdw>
                </a:effectLst>
              </a:rPr>
              <a:t>Investimenti</a:t>
            </a:r>
          </a:p>
          <a:p>
            <a:pPr lvl="1">
              <a:lnSpc>
                <a:spcPct val="90000"/>
              </a:lnSpc>
              <a:spcBef>
                <a:spcPct val="0"/>
              </a:spcBef>
              <a:buFontTx/>
              <a:buChar char="-"/>
              <a:defRPr/>
            </a:pPr>
            <a:r>
              <a:rPr lang="it-IT" sz="2400" b="1" dirty="0">
                <a:solidFill>
                  <a:srgbClr val="C00000"/>
                </a:solidFill>
                <a:effectLst>
                  <a:outerShdw blurRad="38100" dist="38100" dir="2700000" algn="tl">
                    <a:srgbClr val="000000"/>
                  </a:outerShdw>
                </a:effectLst>
              </a:rPr>
              <a:t>Attività finanziarie </a:t>
            </a:r>
            <a:r>
              <a:rPr lang="it-IT" sz="2400" dirty="0"/>
              <a:t>(moneta e tasso di interesse)</a:t>
            </a:r>
          </a:p>
          <a:p>
            <a:endParaRPr lang="it-IT" altLang="it-IT" b="1" dirty="0" smtClean="0">
              <a:solidFill>
                <a:srgbClr val="C00000"/>
              </a:solidFill>
              <a:effectLst>
                <a:outerShdw blurRad="38100" dist="38100" dir="2700000" algn="tl">
                  <a:srgbClr val="000000">
                    <a:alpha val="43137"/>
                  </a:srgbClr>
                </a:outerShdw>
              </a:effectLst>
            </a:endParaRPr>
          </a:p>
          <a:p>
            <a:endParaRPr lang="it-IT" altLang="it-IT" b="1" dirty="0" smtClean="0">
              <a:solidFill>
                <a:srgbClr val="C00000"/>
              </a:solidFill>
              <a:effectLst>
                <a:outerShdw blurRad="38100" dist="38100" dir="2700000" algn="tl">
                  <a:srgbClr val="000000">
                    <a:alpha val="43137"/>
                  </a:srgbClr>
                </a:outerShdw>
              </a:effectLst>
            </a:endParaRPr>
          </a:p>
          <a:p>
            <a:endParaRPr lang="it-IT" altLang="it-IT" b="1" dirty="0">
              <a:solidFill>
                <a:srgbClr val="C00000"/>
              </a:solidFill>
              <a:effectLst>
                <a:outerShdw blurRad="38100" dist="38100" dir="2700000" algn="tl">
                  <a:srgbClr val="000000">
                    <a:alpha val="43137"/>
                  </a:srgbClr>
                </a:outerShdw>
              </a:effectLst>
            </a:endParaRPr>
          </a:p>
          <a:p>
            <a:endParaRPr lang="it-IT" dirty="0"/>
          </a:p>
        </p:txBody>
      </p:sp>
      <p:sp>
        <p:nvSpPr>
          <p:cNvPr id="5" name="Segnaposto piè di pagina 4"/>
          <p:cNvSpPr>
            <a:spLocks noGrp="1"/>
          </p:cNvSpPr>
          <p:nvPr>
            <p:ph type="ftr" sz="quarter" idx="11"/>
          </p:nvPr>
        </p:nvSpPr>
        <p:spPr/>
        <p:txBody>
          <a:bodyPr/>
          <a:lstStyle/>
          <a:p>
            <a:r>
              <a:rPr lang="en-US" dirty="0" smtClean="0"/>
              <a:t>John Maynard Keynes</a:t>
            </a:r>
            <a:endParaRPr lang="it-IT" dirty="0"/>
          </a:p>
        </p:txBody>
      </p:sp>
      <p:sp>
        <p:nvSpPr>
          <p:cNvPr id="7" name="Segnaposto numero diapositiva 6"/>
          <p:cNvSpPr>
            <a:spLocks noGrp="1"/>
          </p:cNvSpPr>
          <p:nvPr>
            <p:ph type="sldNum" sz="quarter" idx="12"/>
          </p:nvPr>
        </p:nvSpPr>
        <p:spPr/>
        <p:txBody>
          <a:bodyPr/>
          <a:lstStyle/>
          <a:p>
            <a:fld id="{65A5D2F2-A109-7144-80E6-3AAACABD5BA2}" type="slidenum">
              <a:rPr lang="it-IT" smtClean="0"/>
              <a:pPr/>
              <a:t>8</a:t>
            </a:fld>
            <a:endParaRPr lang="it-IT" dirty="0"/>
          </a:p>
        </p:txBody>
      </p:sp>
    </p:spTree>
    <p:extLst>
      <p:ext uri="{BB962C8B-B14F-4D97-AF65-F5344CB8AC3E}">
        <p14:creationId xmlns:p14="http://schemas.microsoft.com/office/powerpoint/2010/main" val="115512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F530C9D-AAAC-48AE-9DB1-1ABEF5FFE29C}" type="slidenum">
              <a:rPr lang="it-IT" altLang="it-IT" sz="1400"/>
              <a:pPr eaLnBrk="1" hangingPunct="1"/>
              <a:t>9</a:t>
            </a:fld>
            <a:endParaRPr lang="it-IT" altLang="it-IT" sz="1400"/>
          </a:p>
        </p:txBody>
      </p:sp>
      <p:sp>
        <p:nvSpPr>
          <p:cNvPr id="35842" name="Rectangle 2"/>
          <p:cNvSpPr>
            <a:spLocks noGrp="1" noChangeArrowheads="1"/>
          </p:cNvSpPr>
          <p:nvPr>
            <p:ph type="title"/>
          </p:nvPr>
        </p:nvSpPr>
        <p:spPr/>
        <p:txBody>
          <a:bodyPr>
            <a:normAutofit fontScale="90000"/>
          </a:bodyPr>
          <a:lstStyle/>
          <a:p>
            <a:pPr eaLnBrk="1" hangingPunct="1">
              <a:defRPr/>
            </a:pPr>
            <a:r>
              <a:rPr lang="it-IT" dirty="0" smtClean="0"/>
              <a:t>Le probabilità</a:t>
            </a:r>
          </a:p>
        </p:txBody>
      </p:sp>
      <p:sp>
        <p:nvSpPr>
          <p:cNvPr id="35843" name="Rectangle 3"/>
          <p:cNvSpPr>
            <a:spLocks noGrp="1" noChangeArrowheads="1"/>
          </p:cNvSpPr>
          <p:nvPr>
            <p:ph type="body" idx="1"/>
          </p:nvPr>
        </p:nvSpPr>
        <p:spPr/>
        <p:txBody>
          <a:bodyPr/>
          <a:lstStyle/>
          <a:p>
            <a:pPr marL="609600" indent="-609600" eaLnBrk="1" hangingPunct="1">
              <a:lnSpc>
                <a:spcPct val="90000"/>
              </a:lnSpc>
              <a:buFontTx/>
              <a:buAutoNum type="arabicPeriod"/>
            </a:pPr>
            <a:r>
              <a:rPr lang="it-IT" altLang="it-IT" sz="2800" dirty="0" smtClean="0"/>
              <a:t>Eventi cui è possibile dare probabilità (numero razionale da 0 a 1)</a:t>
            </a:r>
          </a:p>
          <a:p>
            <a:pPr marL="990600" lvl="1" indent="-533400" eaLnBrk="1" hangingPunct="1">
              <a:lnSpc>
                <a:spcPct val="90000"/>
              </a:lnSpc>
              <a:buFontTx/>
              <a:buAutoNum type="arabicPeriod"/>
            </a:pPr>
            <a:r>
              <a:rPr lang="it-IT" altLang="it-IT" sz="2400" dirty="0" smtClean="0"/>
              <a:t>Gioco dei dadi</a:t>
            </a:r>
          </a:p>
          <a:p>
            <a:pPr marL="609600" indent="-609600" eaLnBrk="1" hangingPunct="1">
              <a:lnSpc>
                <a:spcPct val="90000"/>
              </a:lnSpc>
              <a:buFontTx/>
              <a:buAutoNum type="arabicPeriod"/>
            </a:pPr>
            <a:r>
              <a:rPr lang="it-IT" altLang="it-IT" sz="2800" dirty="0" smtClean="0"/>
              <a:t>Eventi cui è possibile dare un ordinamento </a:t>
            </a:r>
            <a:r>
              <a:rPr lang="it-IT" altLang="it-IT" sz="2800" dirty="0" smtClean="0"/>
              <a:t>qualitativo, ma non quantitativo </a:t>
            </a:r>
            <a:r>
              <a:rPr lang="it-IT" altLang="it-IT" sz="2800" dirty="0" smtClean="0"/>
              <a:t>di probabilità</a:t>
            </a:r>
          </a:p>
          <a:p>
            <a:pPr marL="990600" lvl="1" indent="-533400" eaLnBrk="1" hangingPunct="1">
              <a:lnSpc>
                <a:spcPct val="90000"/>
              </a:lnSpc>
              <a:buFontTx/>
              <a:buAutoNum type="arabicPeriod"/>
            </a:pPr>
            <a:r>
              <a:rPr lang="it-IT" altLang="it-IT" sz="2400" dirty="0" smtClean="0"/>
              <a:t>È più probabile che il tasso di interesse salga o scenda nel prossimo mese?</a:t>
            </a:r>
          </a:p>
          <a:p>
            <a:pPr marL="609600" indent="-609600" eaLnBrk="1" hangingPunct="1">
              <a:lnSpc>
                <a:spcPct val="90000"/>
              </a:lnSpc>
              <a:buFontTx/>
              <a:buAutoNum type="arabicPeriod"/>
            </a:pPr>
            <a:r>
              <a:rPr lang="it-IT" altLang="it-IT" sz="2800" dirty="0" smtClean="0"/>
              <a:t>Eventi cui non possiamo dare alcun giudizio di probabilità</a:t>
            </a:r>
          </a:p>
          <a:p>
            <a:pPr marL="990600" lvl="1" indent="-533400" eaLnBrk="1" hangingPunct="1">
              <a:lnSpc>
                <a:spcPct val="90000"/>
              </a:lnSpc>
              <a:buFontTx/>
              <a:buAutoNum type="arabicPeriod"/>
            </a:pPr>
            <a:r>
              <a:rPr lang="it-IT" altLang="it-IT" sz="2400" dirty="0" smtClean="0"/>
              <a:t>E’ più probabile che tra dieci anni il presidente della repubblica si chiami Paola o Maria?</a:t>
            </a:r>
          </a:p>
        </p:txBody>
      </p:sp>
      <p:sp>
        <p:nvSpPr>
          <p:cNvPr id="2" name="Segnaposto piè di pagina 1"/>
          <p:cNvSpPr>
            <a:spLocks noGrp="1"/>
          </p:cNvSpPr>
          <p:nvPr>
            <p:ph type="ftr" sz="quarter" idx="11"/>
          </p:nvPr>
        </p:nvSpPr>
        <p:spPr/>
        <p:txBody>
          <a:bodyPr/>
          <a:lstStyle/>
          <a:p>
            <a:r>
              <a:rPr lang="en-US" smtClean="0"/>
              <a:t>Jhon Maynard Keynes</a:t>
            </a:r>
            <a:endParaRPr lang="it-IT" dirty="0"/>
          </a:p>
        </p:txBody>
      </p:sp>
    </p:spTree>
    <p:extLst>
      <p:ext uri="{BB962C8B-B14F-4D97-AF65-F5344CB8AC3E}">
        <p14:creationId xmlns:p14="http://schemas.microsoft.com/office/powerpoint/2010/main" val="28803081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843">
                                            <p:txEl>
                                              <p:pRg st="4" end="4"/>
                                            </p:txEl>
                                          </p:spTgt>
                                        </p:tgtEl>
                                        <p:attrNameLst>
                                          <p:attrName>style.visibility</p:attrName>
                                        </p:attrNameLst>
                                      </p:cBhvr>
                                      <p:to>
                                        <p:strVal val="visible"/>
                                      </p:to>
                                    </p:set>
                                    <p:anim calcmode="lin" valueType="num">
                                      <p:cBhvr additive="base">
                                        <p:cTn id="31"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843">
                                            <p:txEl>
                                              <p:pRg st="5" end="5"/>
                                            </p:txEl>
                                          </p:spTgt>
                                        </p:tgtEl>
                                        <p:attrNameLst>
                                          <p:attrName>style.visibility</p:attrName>
                                        </p:attrNameLst>
                                      </p:cBhvr>
                                      <p:to>
                                        <p:strVal val="visible"/>
                                      </p:to>
                                    </p:set>
                                    <p:anim calcmode="lin" valueType="num">
                                      <p:cBhvr additive="base">
                                        <p:cTn id="37"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bldLvl="2" autoUpdateAnimBg="0"/>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zione standard1" id="{F5A22A2B-E51B-475F-84C7-D89BE8CE3FAE}" vid="{B2DF5379-E974-4B83-B6F5-DA0F426903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Presentazione standard</Template>
  <TotalTime>301</TotalTime>
  <Words>3511</Words>
  <Application>Microsoft Office PowerPoint</Application>
  <PresentationFormat>Presentazione su schermo (4:3)</PresentationFormat>
  <Paragraphs>389</Paragraphs>
  <Slides>46</Slides>
  <Notes>0</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2</vt:i4>
      </vt:variant>
      <vt:variant>
        <vt:lpstr>Titoli diapositive</vt:lpstr>
      </vt:variant>
      <vt:variant>
        <vt:i4>46</vt:i4>
      </vt:variant>
    </vt:vector>
  </HeadingPairs>
  <TitlesOfParts>
    <vt:vector size="57" baseType="lpstr">
      <vt:lpstr>Arial</vt:lpstr>
      <vt:lpstr>Arial Black</vt:lpstr>
      <vt:lpstr>Arial Italic</vt:lpstr>
      <vt:lpstr>Calibri</vt:lpstr>
      <vt:lpstr>Cambria Math</vt:lpstr>
      <vt:lpstr>Symbol</vt:lpstr>
      <vt:lpstr>Times New Roman</vt:lpstr>
      <vt:lpstr>Wingdings</vt:lpstr>
      <vt:lpstr>Slide_DirezioneAmministrativa_UNIMC</vt:lpstr>
      <vt:lpstr>Immagine</vt:lpstr>
      <vt:lpstr>Microsoft Word Picture</vt:lpstr>
      <vt:lpstr>John Maynard Keynes</vt:lpstr>
      <vt:lpstr>I primi anni di Maynard</vt:lpstr>
      <vt:lpstr>I primi impegni</vt:lpstr>
      <vt:lpstr>Gli "Apostoli"</vt:lpstr>
      <vt:lpstr>Il Bloomsbury Group</vt:lpstr>
      <vt:lpstr>La scuola di Cambridge in economia</vt:lpstr>
      <vt:lpstr>Incertezza</vt:lpstr>
      <vt:lpstr>Incertezza</vt:lpstr>
      <vt:lpstr>Le probabilità</vt:lpstr>
      <vt:lpstr>La maturità</vt:lpstr>
      <vt:lpstr>Principali opere prima della Teoria Generale</vt:lpstr>
      <vt:lpstr>Le conseguenze economiche della pace (1919)</vt:lpstr>
      <vt:lpstr>A Tract on Monetary Reform (1923)</vt:lpstr>
      <vt:lpstr>A Treatise on Money (1930)</vt:lpstr>
      <vt:lpstr>La struttura del trattato</vt:lpstr>
      <vt:lpstr>Le conclusioni del Trattato</vt:lpstr>
      <vt:lpstr>La General Theory (1936)</vt:lpstr>
      <vt:lpstr>Il mondo reale</vt:lpstr>
      <vt:lpstr>La moneta</vt:lpstr>
      <vt:lpstr>Il mercato della moneta</vt:lpstr>
      <vt:lpstr>Equilibrio e tasso di interesse</vt:lpstr>
      <vt:lpstr>Risparmi e investimenti</vt:lpstr>
      <vt:lpstr>La novità della Teoria generale</vt:lpstr>
      <vt:lpstr>Le decisioni di domandare</vt:lpstr>
      <vt:lpstr>Una semplificazione: famiglie e imprese</vt:lpstr>
      <vt:lpstr>Consumi e investimenti</vt:lpstr>
      <vt:lpstr>Il meccanismo di equilibrio</vt:lpstr>
      <vt:lpstr>La disoccupazione</vt:lpstr>
      <vt:lpstr>Capacità produttiva e produzione effettiva</vt:lpstr>
      <vt:lpstr>Rappresentazione grafica dell’disequilibrio</vt:lpstr>
      <vt:lpstr>Dal disequilibrio all’equilibrio</vt:lpstr>
      <vt:lpstr>L’effetto moltiplicatore</vt:lpstr>
      <vt:lpstr>Il risultato</vt:lpstr>
      <vt:lpstr>Il moltiplicatore in positivo</vt:lpstr>
      <vt:lpstr>Il significato economico</vt:lpstr>
      <vt:lpstr>L’equilibrio di sotto-occupazione</vt:lpstr>
      <vt:lpstr>Le equazioni fondamentali</vt:lpstr>
      <vt:lpstr>Propensioni al consumo</vt:lpstr>
      <vt:lpstr>Domanda aggregata= Reddito</vt:lpstr>
      <vt:lpstr>Rappresentazione grafica tradizionale</vt:lpstr>
      <vt:lpstr>Modello più sofisticato</vt:lpstr>
      <vt:lpstr>Grafico</vt:lpstr>
      <vt:lpstr>La spesa pubblica</vt:lpstr>
      <vt:lpstr>Rappresentazione grafica</vt:lpstr>
      <vt:lpstr>Le condizioni di equilibrio</vt:lpstr>
      <vt:lpstr>Il messaggio di Keynes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stefano.perri</dc:creator>
  <cp:lastModifiedBy>stefano.perri</cp:lastModifiedBy>
  <cp:revision>32</cp:revision>
  <cp:lastPrinted>2018-05-15T08:43:51Z</cp:lastPrinted>
  <dcterms:created xsi:type="dcterms:W3CDTF">2018-05-14T09:38:23Z</dcterms:created>
  <dcterms:modified xsi:type="dcterms:W3CDTF">2019-10-30T16:33:13Z</dcterms:modified>
</cp:coreProperties>
</file>